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61" r:id="rId4"/>
    <p:sldId id="263" r:id="rId5"/>
    <p:sldId id="264" r:id="rId6"/>
    <p:sldId id="266" r:id="rId7"/>
    <p:sldId id="267" r:id="rId8"/>
    <p:sldId id="268" r:id="rId9"/>
    <p:sldId id="269" r:id="rId10"/>
    <p:sldId id="270" r:id="rId11"/>
    <p:sldId id="283" r:id="rId12"/>
    <p:sldId id="279" r:id="rId13"/>
    <p:sldId id="282" r:id="rId14"/>
    <p:sldId id="281" r:id="rId15"/>
    <p:sldId id="273" r:id="rId16"/>
    <p:sldId id="275" r:id="rId17"/>
    <p:sldId id="271" r:id="rId18"/>
    <p:sldId id="278" r:id="rId19"/>
    <p:sldId id="274" r:id="rId20"/>
    <p:sldId id="280" r:id="rId21"/>
    <p:sldId id="276" r:id="rId22"/>
    <p:sldId id="277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228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685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1143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1600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381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381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381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381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381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381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002EA3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2EA3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381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381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002EA3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002EA3">
              <a:alpha val="20000"/>
            </a:srgbClr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508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254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32"/>
    <p:restoredTop sz="92805"/>
  </p:normalViewPr>
  <p:slideViewPr>
    <p:cSldViewPr snapToGrid="0" snapToObjects="1">
      <p:cViewPr varScale="1">
        <p:scale>
          <a:sx n="92" d="100"/>
          <a:sy n="92" d="100"/>
        </p:scale>
        <p:origin x="2104" y="184"/>
      </p:cViewPr>
      <p:guideLst/>
    </p:cSldViewPr>
  </p:slideViewPr>
  <p:notesTextViewPr>
    <p:cViewPr>
      <p:scale>
        <a:sx n="40" d="100"/>
        <a:sy n="4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04E788-4C59-E748-8DE7-7D660EEAFAC6}" type="doc">
      <dgm:prSet loTypeId="urn:microsoft.com/office/officeart/2005/8/layout/StepDown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D3D65EB-E770-7B4A-97AA-9AFDBAD8C979}">
      <dgm:prSet phldrT="[Text]"/>
      <dgm:spPr/>
      <dgm:t>
        <a:bodyPr/>
        <a:lstStyle/>
        <a:p>
          <a:r>
            <a:rPr lang="en-US" dirty="0"/>
            <a:t>Choose chemistry</a:t>
          </a:r>
        </a:p>
      </dgm:t>
    </dgm:pt>
    <dgm:pt modelId="{A79B25A9-3DFB-E841-8438-2012F819BBC2}" type="parTrans" cxnId="{4E78D59C-D792-0740-B1CC-A7371A0E74E9}">
      <dgm:prSet/>
      <dgm:spPr/>
      <dgm:t>
        <a:bodyPr/>
        <a:lstStyle/>
        <a:p>
          <a:endParaRPr lang="en-US"/>
        </a:p>
      </dgm:t>
    </dgm:pt>
    <dgm:pt modelId="{76AA5FCA-CEEF-7D4D-B84B-8174B450EA92}" type="sibTrans" cxnId="{4E78D59C-D792-0740-B1CC-A7371A0E74E9}">
      <dgm:prSet/>
      <dgm:spPr/>
      <dgm:t>
        <a:bodyPr/>
        <a:lstStyle/>
        <a:p>
          <a:endParaRPr lang="en-US"/>
        </a:p>
      </dgm:t>
    </dgm:pt>
    <dgm:pt modelId="{8C8F8CCC-6829-3A42-9E39-36E93EBA41A9}">
      <dgm:prSet phldrT="[Text]"/>
      <dgm:spPr/>
      <dgm:t>
        <a:bodyPr/>
        <a:lstStyle/>
        <a:p>
          <a:r>
            <a:rPr lang="en-US" dirty="0"/>
            <a:t>Create coarse-grain model</a:t>
          </a:r>
        </a:p>
      </dgm:t>
    </dgm:pt>
    <dgm:pt modelId="{E156DB78-5217-1340-AD59-56D1C437E0C7}" type="parTrans" cxnId="{E860BF0B-4995-DC40-AB02-79A10382B303}">
      <dgm:prSet/>
      <dgm:spPr/>
      <dgm:t>
        <a:bodyPr/>
        <a:lstStyle/>
        <a:p>
          <a:endParaRPr lang="en-US"/>
        </a:p>
      </dgm:t>
    </dgm:pt>
    <dgm:pt modelId="{0BE215FC-2446-544F-8656-CB6D91D53187}" type="sibTrans" cxnId="{E860BF0B-4995-DC40-AB02-79A10382B303}">
      <dgm:prSet/>
      <dgm:spPr/>
      <dgm:t>
        <a:bodyPr/>
        <a:lstStyle/>
        <a:p>
          <a:endParaRPr lang="en-US"/>
        </a:p>
      </dgm:t>
    </dgm:pt>
    <dgm:pt modelId="{FF2DC2F4-259E-4249-B643-5EEA7A323304}">
      <dgm:prSet phldrT="[Text]"/>
      <dgm:spPr/>
      <dgm:t>
        <a:bodyPr/>
        <a:lstStyle/>
        <a:p>
          <a:r>
            <a:rPr lang="en-US" dirty="0"/>
            <a:t>Obtain coarse-grain morphology</a:t>
          </a:r>
        </a:p>
      </dgm:t>
    </dgm:pt>
    <dgm:pt modelId="{E51DC8CC-E6D1-1447-9DEC-EAD4789AA078}" type="parTrans" cxnId="{B3E4CBEA-E91A-7C42-9B4B-B2B9DDD71D5E}">
      <dgm:prSet/>
      <dgm:spPr/>
      <dgm:t>
        <a:bodyPr/>
        <a:lstStyle/>
        <a:p>
          <a:endParaRPr lang="en-US"/>
        </a:p>
      </dgm:t>
    </dgm:pt>
    <dgm:pt modelId="{AA71FEF1-E437-4342-91D3-63B708D1A21F}" type="sibTrans" cxnId="{B3E4CBEA-E91A-7C42-9B4B-B2B9DDD71D5E}">
      <dgm:prSet/>
      <dgm:spPr/>
      <dgm:t>
        <a:bodyPr/>
        <a:lstStyle/>
        <a:p>
          <a:endParaRPr lang="en-US"/>
        </a:p>
      </dgm:t>
    </dgm:pt>
    <dgm:pt modelId="{53D80062-E3AF-9A4A-847A-5FF902499AE3}">
      <dgm:prSet phldrT="[Text]"/>
      <dgm:spPr/>
      <dgm:t>
        <a:bodyPr/>
        <a:lstStyle/>
        <a:p>
          <a:r>
            <a:rPr lang="en-US" dirty="0" err="1"/>
            <a:t>Backmap</a:t>
          </a:r>
          <a:r>
            <a:rPr lang="en-US" dirty="0"/>
            <a:t> to retrieve atomic information</a:t>
          </a:r>
        </a:p>
      </dgm:t>
    </dgm:pt>
    <dgm:pt modelId="{014EECE3-F0FA-3B4F-8DAA-6AC4875D6F53}" type="parTrans" cxnId="{E2E09727-2E25-DF44-8810-4FBF069E3B51}">
      <dgm:prSet/>
      <dgm:spPr/>
      <dgm:t>
        <a:bodyPr/>
        <a:lstStyle/>
        <a:p>
          <a:endParaRPr lang="en-US"/>
        </a:p>
      </dgm:t>
    </dgm:pt>
    <dgm:pt modelId="{65E470EA-AB25-5A43-900E-2C1D27926C81}" type="sibTrans" cxnId="{E2E09727-2E25-DF44-8810-4FBF069E3B51}">
      <dgm:prSet/>
      <dgm:spPr/>
      <dgm:t>
        <a:bodyPr/>
        <a:lstStyle/>
        <a:p>
          <a:endParaRPr lang="en-US"/>
        </a:p>
      </dgm:t>
    </dgm:pt>
    <dgm:pt modelId="{9A7C77D7-1E75-9043-AA20-237B752DF32D}">
      <dgm:prSet phldrT="[Text]"/>
      <dgm:spPr/>
      <dgm:t>
        <a:bodyPr/>
        <a:lstStyle/>
        <a:p>
          <a:r>
            <a:rPr lang="en-US" dirty="0"/>
            <a:t>Calculate charge transport and diffraction</a:t>
          </a:r>
        </a:p>
      </dgm:t>
    </dgm:pt>
    <dgm:pt modelId="{EBD6364C-474D-E34E-824F-D09214EEDAB0}" type="parTrans" cxnId="{C77C39CC-CC8C-1542-8A48-FB0983F70543}">
      <dgm:prSet/>
      <dgm:spPr/>
      <dgm:t>
        <a:bodyPr/>
        <a:lstStyle/>
        <a:p>
          <a:endParaRPr lang="en-US"/>
        </a:p>
      </dgm:t>
    </dgm:pt>
    <dgm:pt modelId="{8EEC6B51-B5A1-5F48-99B4-33BF7F220B1A}" type="sibTrans" cxnId="{C77C39CC-CC8C-1542-8A48-FB0983F70543}">
      <dgm:prSet/>
      <dgm:spPr/>
      <dgm:t>
        <a:bodyPr/>
        <a:lstStyle/>
        <a:p>
          <a:endParaRPr lang="en-US"/>
        </a:p>
      </dgm:t>
    </dgm:pt>
    <dgm:pt modelId="{FBDA2CC3-012C-E24F-8DAA-ED8D1C5FB0E6}" type="pres">
      <dgm:prSet presAssocID="{8004E788-4C59-E748-8DE7-7D660EEAFAC6}" presName="rootnode" presStyleCnt="0">
        <dgm:presLayoutVars>
          <dgm:chMax/>
          <dgm:chPref/>
          <dgm:dir/>
          <dgm:animLvl val="lvl"/>
        </dgm:presLayoutVars>
      </dgm:prSet>
      <dgm:spPr/>
    </dgm:pt>
    <dgm:pt modelId="{E13218B2-A071-9640-A7F1-AEC866B72DB6}" type="pres">
      <dgm:prSet presAssocID="{AD3D65EB-E770-7B4A-97AA-9AFDBAD8C979}" presName="composite" presStyleCnt="0"/>
      <dgm:spPr/>
    </dgm:pt>
    <dgm:pt modelId="{877F7E6C-56FF-0A42-9339-D8690A72CB25}" type="pres">
      <dgm:prSet presAssocID="{AD3D65EB-E770-7B4A-97AA-9AFDBAD8C979}" presName="bentUpArrow1" presStyleLbl="alignImgPlace1" presStyleIdx="0" presStyleCnt="4"/>
      <dgm:spPr/>
    </dgm:pt>
    <dgm:pt modelId="{AA3F67DB-785A-3B43-B37C-82A9B46018A5}" type="pres">
      <dgm:prSet presAssocID="{AD3D65EB-E770-7B4A-97AA-9AFDBAD8C979}" presName="ParentText" presStyleLbl="node1" presStyleIdx="0" presStyleCnt="5">
        <dgm:presLayoutVars>
          <dgm:chMax val="1"/>
          <dgm:chPref val="1"/>
          <dgm:bulletEnabled val="1"/>
        </dgm:presLayoutVars>
      </dgm:prSet>
      <dgm:spPr/>
    </dgm:pt>
    <dgm:pt modelId="{B1673692-0FAB-CE46-9017-12B7AC38794D}" type="pres">
      <dgm:prSet presAssocID="{AD3D65EB-E770-7B4A-97AA-9AFDBAD8C979}" presName="Child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F7B08532-C182-F749-AAD9-1533F8DB6A33}" type="pres">
      <dgm:prSet presAssocID="{76AA5FCA-CEEF-7D4D-B84B-8174B450EA92}" presName="sibTrans" presStyleCnt="0"/>
      <dgm:spPr/>
    </dgm:pt>
    <dgm:pt modelId="{0DCE0D9D-A500-CB41-A779-ADD6B183BF6D}" type="pres">
      <dgm:prSet presAssocID="{8C8F8CCC-6829-3A42-9E39-36E93EBA41A9}" presName="composite" presStyleCnt="0"/>
      <dgm:spPr/>
    </dgm:pt>
    <dgm:pt modelId="{77E103B0-EA98-ED47-954B-263BE66ABEF1}" type="pres">
      <dgm:prSet presAssocID="{8C8F8CCC-6829-3A42-9E39-36E93EBA41A9}" presName="bentUpArrow1" presStyleLbl="alignImgPlace1" presStyleIdx="1" presStyleCnt="4"/>
      <dgm:spPr/>
    </dgm:pt>
    <dgm:pt modelId="{054BC852-1E7D-B145-80E4-E4FAEA4AE955}" type="pres">
      <dgm:prSet presAssocID="{8C8F8CCC-6829-3A42-9E39-36E93EBA41A9}" presName="ParentText" presStyleLbl="node1" presStyleIdx="1" presStyleCnt="5">
        <dgm:presLayoutVars>
          <dgm:chMax val="1"/>
          <dgm:chPref val="1"/>
          <dgm:bulletEnabled val="1"/>
        </dgm:presLayoutVars>
      </dgm:prSet>
      <dgm:spPr/>
    </dgm:pt>
    <dgm:pt modelId="{771015B1-6DC3-5548-8151-37776419978E}" type="pres">
      <dgm:prSet presAssocID="{8C8F8CCC-6829-3A42-9E39-36E93EBA41A9}" presName="Child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0C4C89F9-6B53-A64B-9FAF-45F3213D2015}" type="pres">
      <dgm:prSet presAssocID="{0BE215FC-2446-544F-8656-CB6D91D53187}" presName="sibTrans" presStyleCnt="0"/>
      <dgm:spPr/>
    </dgm:pt>
    <dgm:pt modelId="{AB0BB85A-A3C7-0448-9764-75C36E9F7408}" type="pres">
      <dgm:prSet presAssocID="{FF2DC2F4-259E-4249-B643-5EEA7A323304}" presName="composite" presStyleCnt="0"/>
      <dgm:spPr/>
    </dgm:pt>
    <dgm:pt modelId="{B1696714-389C-8548-92D7-52CEB28369C9}" type="pres">
      <dgm:prSet presAssocID="{FF2DC2F4-259E-4249-B643-5EEA7A323304}" presName="bentUpArrow1" presStyleLbl="alignImgPlace1" presStyleIdx="2" presStyleCnt="4"/>
      <dgm:spPr/>
    </dgm:pt>
    <dgm:pt modelId="{406EB253-28B4-4A4D-A95B-CB61E1AB8A82}" type="pres">
      <dgm:prSet presAssocID="{FF2DC2F4-259E-4249-B643-5EEA7A323304}" presName="ParentText" presStyleLbl="node1" presStyleIdx="2" presStyleCnt="5">
        <dgm:presLayoutVars>
          <dgm:chMax val="1"/>
          <dgm:chPref val="1"/>
          <dgm:bulletEnabled val="1"/>
        </dgm:presLayoutVars>
      </dgm:prSet>
      <dgm:spPr/>
    </dgm:pt>
    <dgm:pt modelId="{2F7A020A-398D-3D47-96C7-AD7AE3083A08}" type="pres">
      <dgm:prSet presAssocID="{FF2DC2F4-259E-4249-B643-5EEA7A323304}" presName="Child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1B050A3E-B7FA-5740-A05E-9C3CCCD16344}" type="pres">
      <dgm:prSet presAssocID="{AA71FEF1-E437-4342-91D3-63B708D1A21F}" presName="sibTrans" presStyleCnt="0"/>
      <dgm:spPr/>
    </dgm:pt>
    <dgm:pt modelId="{4F04F289-914E-5945-9C8B-078D1A4EF92C}" type="pres">
      <dgm:prSet presAssocID="{53D80062-E3AF-9A4A-847A-5FF902499AE3}" presName="composite" presStyleCnt="0"/>
      <dgm:spPr/>
    </dgm:pt>
    <dgm:pt modelId="{ED9231FC-6A24-5548-8A64-4060662340E7}" type="pres">
      <dgm:prSet presAssocID="{53D80062-E3AF-9A4A-847A-5FF902499AE3}" presName="bentUpArrow1" presStyleLbl="alignImgPlace1" presStyleIdx="3" presStyleCnt="4"/>
      <dgm:spPr/>
    </dgm:pt>
    <dgm:pt modelId="{F5C9E19C-E7AB-3C43-A001-EFC27724F1E8}" type="pres">
      <dgm:prSet presAssocID="{53D80062-E3AF-9A4A-847A-5FF902499AE3}" presName="ParentText" presStyleLbl="node1" presStyleIdx="3" presStyleCnt="5">
        <dgm:presLayoutVars>
          <dgm:chMax val="1"/>
          <dgm:chPref val="1"/>
          <dgm:bulletEnabled val="1"/>
        </dgm:presLayoutVars>
      </dgm:prSet>
      <dgm:spPr/>
    </dgm:pt>
    <dgm:pt modelId="{A956A85F-A6BA-7141-957E-561CD05B9397}" type="pres">
      <dgm:prSet presAssocID="{53D80062-E3AF-9A4A-847A-5FF902499AE3}" presName="ChildText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B5226FD8-D988-6544-A7CA-0D61D1C6CE69}" type="pres">
      <dgm:prSet presAssocID="{65E470EA-AB25-5A43-900E-2C1D27926C81}" presName="sibTrans" presStyleCnt="0"/>
      <dgm:spPr/>
    </dgm:pt>
    <dgm:pt modelId="{071962B8-08EC-654A-9578-702D4758A8B4}" type="pres">
      <dgm:prSet presAssocID="{9A7C77D7-1E75-9043-AA20-237B752DF32D}" presName="composite" presStyleCnt="0"/>
      <dgm:spPr/>
    </dgm:pt>
    <dgm:pt modelId="{75BD5A19-D869-E14E-85F6-691E34939945}" type="pres">
      <dgm:prSet presAssocID="{9A7C77D7-1E75-9043-AA20-237B752DF32D}" presName="ParentText" presStyleLbl="node1" presStyleIdx="4" presStyleCnt="5">
        <dgm:presLayoutVars>
          <dgm:chMax val="1"/>
          <dgm:chPref val="1"/>
          <dgm:bulletEnabled val="1"/>
        </dgm:presLayoutVars>
      </dgm:prSet>
      <dgm:spPr/>
    </dgm:pt>
  </dgm:ptLst>
  <dgm:cxnLst>
    <dgm:cxn modelId="{9D5ECF04-1FA5-CF46-9B8A-D427E269C3FA}" type="presOf" srcId="{AD3D65EB-E770-7B4A-97AA-9AFDBAD8C979}" destId="{AA3F67DB-785A-3B43-B37C-82A9B46018A5}" srcOrd="0" destOrd="0" presId="urn:microsoft.com/office/officeart/2005/8/layout/StepDownProcess"/>
    <dgm:cxn modelId="{E860BF0B-4995-DC40-AB02-79A10382B303}" srcId="{8004E788-4C59-E748-8DE7-7D660EEAFAC6}" destId="{8C8F8CCC-6829-3A42-9E39-36E93EBA41A9}" srcOrd="1" destOrd="0" parTransId="{E156DB78-5217-1340-AD59-56D1C437E0C7}" sibTransId="{0BE215FC-2446-544F-8656-CB6D91D53187}"/>
    <dgm:cxn modelId="{5ECAF113-DBED-7B4C-9812-FD3F1D3D371F}" type="presOf" srcId="{FF2DC2F4-259E-4249-B643-5EEA7A323304}" destId="{406EB253-28B4-4A4D-A95B-CB61E1AB8A82}" srcOrd="0" destOrd="0" presId="urn:microsoft.com/office/officeart/2005/8/layout/StepDownProcess"/>
    <dgm:cxn modelId="{E2E09727-2E25-DF44-8810-4FBF069E3B51}" srcId="{8004E788-4C59-E748-8DE7-7D660EEAFAC6}" destId="{53D80062-E3AF-9A4A-847A-5FF902499AE3}" srcOrd="3" destOrd="0" parTransId="{014EECE3-F0FA-3B4F-8DAA-6AC4875D6F53}" sibTransId="{65E470EA-AB25-5A43-900E-2C1D27926C81}"/>
    <dgm:cxn modelId="{EC192C29-D51B-1247-B0EB-6216F041F02B}" type="presOf" srcId="{8004E788-4C59-E748-8DE7-7D660EEAFAC6}" destId="{FBDA2CC3-012C-E24F-8DAA-ED8D1C5FB0E6}" srcOrd="0" destOrd="0" presId="urn:microsoft.com/office/officeart/2005/8/layout/StepDownProcess"/>
    <dgm:cxn modelId="{08BB6997-ED23-964C-9F56-9DC66CC35EAC}" type="presOf" srcId="{9A7C77D7-1E75-9043-AA20-237B752DF32D}" destId="{75BD5A19-D869-E14E-85F6-691E34939945}" srcOrd="0" destOrd="0" presId="urn:microsoft.com/office/officeart/2005/8/layout/StepDownProcess"/>
    <dgm:cxn modelId="{4E78D59C-D792-0740-B1CC-A7371A0E74E9}" srcId="{8004E788-4C59-E748-8DE7-7D660EEAFAC6}" destId="{AD3D65EB-E770-7B4A-97AA-9AFDBAD8C979}" srcOrd="0" destOrd="0" parTransId="{A79B25A9-3DFB-E841-8438-2012F819BBC2}" sibTransId="{76AA5FCA-CEEF-7D4D-B84B-8174B450EA92}"/>
    <dgm:cxn modelId="{3447C7B0-2688-9448-8407-8BBC4BDDB71D}" type="presOf" srcId="{53D80062-E3AF-9A4A-847A-5FF902499AE3}" destId="{F5C9E19C-E7AB-3C43-A001-EFC27724F1E8}" srcOrd="0" destOrd="0" presId="urn:microsoft.com/office/officeart/2005/8/layout/StepDownProcess"/>
    <dgm:cxn modelId="{C77C39CC-CC8C-1542-8A48-FB0983F70543}" srcId="{8004E788-4C59-E748-8DE7-7D660EEAFAC6}" destId="{9A7C77D7-1E75-9043-AA20-237B752DF32D}" srcOrd="4" destOrd="0" parTransId="{EBD6364C-474D-E34E-824F-D09214EEDAB0}" sibTransId="{8EEC6B51-B5A1-5F48-99B4-33BF7F220B1A}"/>
    <dgm:cxn modelId="{B3E4CBEA-E91A-7C42-9B4B-B2B9DDD71D5E}" srcId="{8004E788-4C59-E748-8DE7-7D660EEAFAC6}" destId="{FF2DC2F4-259E-4249-B643-5EEA7A323304}" srcOrd="2" destOrd="0" parTransId="{E51DC8CC-E6D1-1447-9DEC-EAD4789AA078}" sibTransId="{AA71FEF1-E437-4342-91D3-63B708D1A21F}"/>
    <dgm:cxn modelId="{819E88ED-5452-124E-9703-E9AAC168EFF4}" type="presOf" srcId="{8C8F8CCC-6829-3A42-9E39-36E93EBA41A9}" destId="{054BC852-1E7D-B145-80E4-E4FAEA4AE955}" srcOrd="0" destOrd="0" presId="urn:microsoft.com/office/officeart/2005/8/layout/StepDownProcess"/>
    <dgm:cxn modelId="{4BF94F5C-4125-1040-AE69-39C37D7F646A}" type="presParOf" srcId="{FBDA2CC3-012C-E24F-8DAA-ED8D1C5FB0E6}" destId="{E13218B2-A071-9640-A7F1-AEC866B72DB6}" srcOrd="0" destOrd="0" presId="urn:microsoft.com/office/officeart/2005/8/layout/StepDownProcess"/>
    <dgm:cxn modelId="{5C99CBD9-CBA7-304C-A8AA-10D8FD411F88}" type="presParOf" srcId="{E13218B2-A071-9640-A7F1-AEC866B72DB6}" destId="{877F7E6C-56FF-0A42-9339-D8690A72CB25}" srcOrd="0" destOrd="0" presId="urn:microsoft.com/office/officeart/2005/8/layout/StepDownProcess"/>
    <dgm:cxn modelId="{8F471C76-5DC8-3748-BEA6-D637987C660B}" type="presParOf" srcId="{E13218B2-A071-9640-A7F1-AEC866B72DB6}" destId="{AA3F67DB-785A-3B43-B37C-82A9B46018A5}" srcOrd="1" destOrd="0" presId="urn:microsoft.com/office/officeart/2005/8/layout/StepDownProcess"/>
    <dgm:cxn modelId="{B00F346A-67BB-864D-A846-C9982DB28C0A}" type="presParOf" srcId="{E13218B2-A071-9640-A7F1-AEC866B72DB6}" destId="{B1673692-0FAB-CE46-9017-12B7AC38794D}" srcOrd="2" destOrd="0" presId="urn:microsoft.com/office/officeart/2005/8/layout/StepDownProcess"/>
    <dgm:cxn modelId="{B1995FF9-37BB-7749-95D2-2948754D02F6}" type="presParOf" srcId="{FBDA2CC3-012C-E24F-8DAA-ED8D1C5FB0E6}" destId="{F7B08532-C182-F749-AAD9-1533F8DB6A33}" srcOrd="1" destOrd="0" presId="urn:microsoft.com/office/officeart/2005/8/layout/StepDownProcess"/>
    <dgm:cxn modelId="{5261FEE6-A822-0843-84E7-7853ACC967B6}" type="presParOf" srcId="{FBDA2CC3-012C-E24F-8DAA-ED8D1C5FB0E6}" destId="{0DCE0D9D-A500-CB41-A779-ADD6B183BF6D}" srcOrd="2" destOrd="0" presId="urn:microsoft.com/office/officeart/2005/8/layout/StepDownProcess"/>
    <dgm:cxn modelId="{F1D7B0A7-1C9C-D84A-9D80-FEA1230DCD5F}" type="presParOf" srcId="{0DCE0D9D-A500-CB41-A779-ADD6B183BF6D}" destId="{77E103B0-EA98-ED47-954B-263BE66ABEF1}" srcOrd="0" destOrd="0" presId="urn:microsoft.com/office/officeart/2005/8/layout/StepDownProcess"/>
    <dgm:cxn modelId="{E9BBB450-C4BD-344E-85DF-42A37DD24B11}" type="presParOf" srcId="{0DCE0D9D-A500-CB41-A779-ADD6B183BF6D}" destId="{054BC852-1E7D-B145-80E4-E4FAEA4AE955}" srcOrd="1" destOrd="0" presId="urn:microsoft.com/office/officeart/2005/8/layout/StepDownProcess"/>
    <dgm:cxn modelId="{6144EE68-C828-6740-BB81-F20240B0D4D4}" type="presParOf" srcId="{0DCE0D9D-A500-CB41-A779-ADD6B183BF6D}" destId="{771015B1-6DC3-5548-8151-37776419978E}" srcOrd="2" destOrd="0" presId="urn:microsoft.com/office/officeart/2005/8/layout/StepDownProcess"/>
    <dgm:cxn modelId="{E33D5E0C-603D-6344-9892-4E42383569F1}" type="presParOf" srcId="{FBDA2CC3-012C-E24F-8DAA-ED8D1C5FB0E6}" destId="{0C4C89F9-6B53-A64B-9FAF-45F3213D2015}" srcOrd="3" destOrd="0" presId="urn:microsoft.com/office/officeart/2005/8/layout/StepDownProcess"/>
    <dgm:cxn modelId="{EDF6AB95-0643-784A-B34D-C997729E130B}" type="presParOf" srcId="{FBDA2CC3-012C-E24F-8DAA-ED8D1C5FB0E6}" destId="{AB0BB85A-A3C7-0448-9764-75C36E9F7408}" srcOrd="4" destOrd="0" presId="urn:microsoft.com/office/officeart/2005/8/layout/StepDownProcess"/>
    <dgm:cxn modelId="{8EC8A7D5-1713-0A4A-97CF-4BB9456FBC6B}" type="presParOf" srcId="{AB0BB85A-A3C7-0448-9764-75C36E9F7408}" destId="{B1696714-389C-8548-92D7-52CEB28369C9}" srcOrd="0" destOrd="0" presId="urn:microsoft.com/office/officeart/2005/8/layout/StepDownProcess"/>
    <dgm:cxn modelId="{6FFBBCCD-4AEB-A642-AD95-1FB129AEFD3E}" type="presParOf" srcId="{AB0BB85A-A3C7-0448-9764-75C36E9F7408}" destId="{406EB253-28B4-4A4D-A95B-CB61E1AB8A82}" srcOrd="1" destOrd="0" presId="urn:microsoft.com/office/officeart/2005/8/layout/StepDownProcess"/>
    <dgm:cxn modelId="{59A77BD4-B7B0-BC43-B0B7-8A073520CDC5}" type="presParOf" srcId="{AB0BB85A-A3C7-0448-9764-75C36E9F7408}" destId="{2F7A020A-398D-3D47-96C7-AD7AE3083A08}" srcOrd="2" destOrd="0" presId="urn:microsoft.com/office/officeart/2005/8/layout/StepDownProcess"/>
    <dgm:cxn modelId="{7D8C6788-C613-F743-BF02-255F4BE05B85}" type="presParOf" srcId="{FBDA2CC3-012C-E24F-8DAA-ED8D1C5FB0E6}" destId="{1B050A3E-B7FA-5740-A05E-9C3CCCD16344}" srcOrd="5" destOrd="0" presId="urn:microsoft.com/office/officeart/2005/8/layout/StepDownProcess"/>
    <dgm:cxn modelId="{90669387-363E-0E46-B778-80E94A310BD1}" type="presParOf" srcId="{FBDA2CC3-012C-E24F-8DAA-ED8D1C5FB0E6}" destId="{4F04F289-914E-5945-9C8B-078D1A4EF92C}" srcOrd="6" destOrd="0" presId="urn:microsoft.com/office/officeart/2005/8/layout/StepDownProcess"/>
    <dgm:cxn modelId="{4C522617-E945-7644-B28B-0652773472DE}" type="presParOf" srcId="{4F04F289-914E-5945-9C8B-078D1A4EF92C}" destId="{ED9231FC-6A24-5548-8A64-4060662340E7}" srcOrd="0" destOrd="0" presId="urn:microsoft.com/office/officeart/2005/8/layout/StepDownProcess"/>
    <dgm:cxn modelId="{57CF9FAF-813A-C94F-9E4D-4E5365FEF430}" type="presParOf" srcId="{4F04F289-914E-5945-9C8B-078D1A4EF92C}" destId="{F5C9E19C-E7AB-3C43-A001-EFC27724F1E8}" srcOrd="1" destOrd="0" presId="urn:microsoft.com/office/officeart/2005/8/layout/StepDownProcess"/>
    <dgm:cxn modelId="{A4481FF3-31AD-9241-8795-5D6B24B34B43}" type="presParOf" srcId="{4F04F289-914E-5945-9C8B-078D1A4EF92C}" destId="{A956A85F-A6BA-7141-957E-561CD05B9397}" srcOrd="2" destOrd="0" presId="urn:microsoft.com/office/officeart/2005/8/layout/StepDownProcess"/>
    <dgm:cxn modelId="{522EAA5A-9182-EE43-96A1-5463E4B46B6F}" type="presParOf" srcId="{FBDA2CC3-012C-E24F-8DAA-ED8D1C5FB0E6}" destId="{B5226FD8-D988-6544-A7CA-0D61D1C6CE69}" srcOrd="7" destOrd="0" presId="urn:microsoft.com/office/officeart/2005/8/layout/StepDownProcess"/>
    <dgm:cxn modelId="{32DAAF56-432E-9C49-B8D3-6B5CB6A38330}" type="presParOf" srcId="{FBDA2CC3-012C-E24F-8DAA-ED8D1C5FB0E6}" destId="{071962B8-08EC-654A-9578-702D4758A8B4}" srcOrd="8" destOrd="0" presId="urn:microsoft.com/office/officeart/2005/8/layout/StepDownProcess"/>
    <dgm:cxn modelId="{137804FF-8E26-5641-817A-3BF06C9D6B4B}" type="presParOf" srcId="{071962B8-08EC-654A-9578-702D4758A8B4}" destId="{75BD5A19-D869-E14E-85F6-691E34939945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7F7E6C-56FF-0A42-9339-D8690A72CB25}">
      <dsp:nvSpPr>
        <dsp:cNvPr id="0" name=""/>
        <dsp:cNvSpPr/>
      </dsp:nvSpPr>
      <dsp:spPr>
        <a:xfrm rot="5400000">
          <a:off x="1489862" y="1709998"/>
          <a:ext cx="1488186" cy="169424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3F67DB-785A-3B43-B37C-82A9B46018A5}">
      <dsp:nvSpPr>
        <dsp:cNvPr id="0" name=""/>
        <dsp:cNvSpPr/>
      </dsp:nvSpPr>
      <dsp:spPr>
        <a:xfrm>
          <a:off x="1095583" y="60314"/>
          <a:ext cx="2505229" cy="175357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Choose chemistry</a:t>
          </a:r>
        </a:p>
      </dsp:txBody>
      <dsp:txXfrm>
        <a:off x="1181201" y="145932"/>
        <a:ext cx="2333993" cy="1582343"/>
      </dsp:txXfrm>
    </dsp:sp>
    <dsp:sp modelId="{B1673692-0FAB-CE46-9017-12B7AC38794D}">
      <dsp:nvSpPr>
        <dsp:cNvPr id="0" name=""/>
        <dsp:cNvSpPr/>
      </dsp:nvSpPr>
      <dsp:spPr>
        <a:xfrm>
          <a:off x="3600812" y="227558"/>
          <a:ext cx="1822064" cy="1417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E103B0-EA98-ED47-954B-263BE66ABEF1}">
      <dsp:nvSpPr>
        <dsp:cNvPr id="0" name=""/>
        <dsp:cNvSpPr/>
      </dsp:nvSpPr>
      <dsp:spPr>
        <a:xfrm rot="5400000">
          <a:off x="3566963" y="3679846"/>
          <a:ext cx="1488186" cy="169424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4BC852-1E7D-B145-80E4-E4FAEA4AE955}">
      <dsp:nvSpPr>
        <dsp:cNvPr id="0" name=""/>
        <dsp:cNvSpPr/>
      </dsp:nvSpPr>
      <dsp:spPr>
        <a:xfrm>
          <a:off x="3172684" y="2030162"/>
          <a:ext cx="2505229" cy="175357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Create coarse-grain model</a:t>
          </a:r>
        </a:p>
      </dsp:txBody>
      <dsp:txXfrm>
        <a:off x="3258302" y="2115780"/>
        <a:ext cx="2333993" cy="1582343"/>
      </dsp:txXfrm>
    </dsp:sp>
    <dsp:sp modelId="{771015B1-6DC3-5548-8151-37776419978E}">
      <dsp:nvSpPr>
        <dsp:cNvPr id="0" name=""/>
        <dsp:cNvSpPr/>
      </dsp:nvSpPr>
      <dsp:spPr>
        <a:xfrm>
          <a:off x="5677913" y="2197406"/>
          <a:ext cx="1822064" cy="1417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696714-389C-8548-92D7-52CEB28369C9}">
      <dsp:nvSpPr>
        <dsp:cNvPr id="0" name=""/>
        <dsp:cNvSpPr/>
      </dsp:nvSpPr>
      <dsp:spPr>
        <a:xfrm rot="5400000">
          <a:off x="5644064" y="5649694"/>
          <a:ext cx="1488186" cy="169424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6EB253-28B4-4A4D-A95B-CB61E1AB8A82}">
      <dsp:nvSpPr>
        <dsp:cNvPr id="0" name=""/>
        <dsp:cNvSpPr/>
      </dsp:nvSpPr>
      <dsp:spPr>
        <a:xfrm>
          <a:off x="5249785" y="4000010"/>
          <a:ext cx="2505229" cy="175357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Obtain coarse-grain morphology</a:t>
          </a:r>
        </a:p>
      </dsp:txBody>
      <dsp:txXfrm>
        <a:off x="5335403" y="4085628"/>
        <a:ext cx="2333993" cy="1582343"/>
      </dsp:txXfrm>
    </dsp:sp>
    <dsp:sp modelId="{2F7A020A-398D-3D47-96C7-AD7AE3083A08}">
      <dsp:nvSpPr>
        <dsp:cNvPr id="0" name=""/>
        <dsp:cNvSpPr/>
      </dsp:nvSpPr>
      <dsp:spPr>
        <a:xfrm>
          <a:off x="7755015" y="4167254"/>
          <a:ext cx="1822064" cy="1417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9231FC-6A24-5548-8A64-4060662340E7}">
      <dsp:nvSpPr>
        <dsp:cNvPr id="0" name=""/>
        <dsp:cNvSpPr/>
      </dsp:nvSpPr>
      <dsp:spPr>
        <a:xfrm rot="5400000">
          <a:off x="7721166" y="7619542"/>
          <a:ext cx="1488186" cy="169424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9E19C-E7AB-3C43-A001-EFC27724F1E8}">
      <dsp:nvSpPr>
        <dsp:cNvPr id="0" name=""/>
        <dsp:cNvSpPr/>
      </dsp:nvSpPr>
      <dsp:spPr>
        <a:xfrm>
          <a:off x="7326887" y="5969858"/>
          <a:ext cx="2505229" cy="175357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Backmap</a:t>
          </a:r>
          <a:r>
            <a:rPr lang="en-US" sz="2400" kern="1200" dirty="0"/>
            <a:t> to retrieve atomic information</a:t>
          </a:r>
        </a:p>
      </dsp:txBody>
      <dsp:txXfrm>
        <a:off x="7412505" y="6055476"/>
        <a:ext cx="2333993" cy="1582343"/>
      </dsp:txXfrm>
    </dsp:sp>
    <dsp:sp modelId="{A956A85F-A6BA-7141-957E-561CD05B9397}">
      <dsp:nvSpPr>
        <dsp:cNvPr id="0" name=""/>
        <dsp:cNvSpPr/>
      </dsp:nvSpPr>
      <dsp:spPr>
        <a:xfrm>
          <a:off x="9832116" y="6137102"/>
          <a:ext cx="1822064" cy="1417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BD5A19-D869-E14E-85F6-691E34939945}">
      <dsp:nvSpPr>
        <dsp:cNvPr id="0" name=""/>
        <dsp:cNvSpPr/>
      </dsp:nvSpPr>
      <dsp:spPr>
        <a:xfrm>
          <a:off x="9403988" y="7939706"/>
          <a:ext cx="2505229" cy="175357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Calculate charge transport and diffraction</a:t>
          </a:r>
        </a:p>
      </dsp:txBody>
      <dsp:txXfrm>
        <a:off x="9489606" y="8025324"/>
        <a:ext cx="2333993" cy="15823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7.png>
</file>

<file path=ppt/media/image18.png>
</file>

<file path=ppt/media/image19.png>
</file>

<file path=ppt/media/image2.png>
</file>

<file path=ppt/media/image23.png>
</file>

<file path=ppt/media/image24.png>
</file>

<file path=ppt/media/image25.png>
</file>

<file path=ppt/media/image26.png>
</file>

<file path=ppt/media/image27.png>
</file>

<file path=ppt/media/image29.gif>
</file>

<file path=ppt/media/image3.jpeg>
</file>

<file path=ppt/media/image30.gif>
</file>

<file path=ppt/media/image31.png>
</file>

<file path=ppt/media/image32.png>
</file>

<file path=ppt/media/image33.png>
</file>

<file path=ppt/media/image36.png>
</file>

<file path=ppt/media/image37.png>
</file>

<file path=ppt/media/image38.png>
</file>

<file path=ppt/media/image39.png>
</file>

<file path=ppt/media/image4.png>
</file>

<file path=ppt/media/image40.sv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9.png>
</file>

<file path=ppt/media/image5.jpeg>
</file>

<file path=ppt/media/image50.jpeg>
</file>

<file path=ppt/media/image51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7" name="Shape 13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852770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www.climate.gov</a:t>
            </a:r>
            <a:r>
              <a:rPr lang="en-US" dirty="0"/>
              <a:t>/news-features/climate-</a:t>
            </a:r>
            <a:r>
              <a:rPr lang="en-US" dirty="0" err="1"/>
              <a:t>qa</a:t>
            </a:r>
            <a:r>
              <a:rPr lang="en-US" dirty="0"/>
              <a:t>/if-carbon-dioxide-hits-new-high-every-year-why-isn%E2%80%99t-every-year-hotter-last</a:t>
            </a:r>
          </a:p>
        </p:txBody>
      </p:sp>
    </p:spTree>
    <p:extLst>
      <p:ext uri="{BB962C8B-B14F-4D97-AF65-F5344CB8AC3E}">
        <p14:creationId xmlns:p14="http://schemas.microsoft.com/office/powerpoint/2010/main" val="3151602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css.umich.edu</a:t>
            </a:r>
            <a:r>
              <a:rPr lang="en-US" dirty="0"/>
              <a:t>/factsheets/us-renewable-energy-factsheet</a:t>
            </a:r>
          </a:p>
        </p:txBody>
      </p:sp>
    </p:spTree>
    <p:extLst>
      <p:ext uri="{BB962C8B-B14F-4D97-AF65-F5344CB8AC3E}">
        <p14:creationId xmlns:p14="http://schemas.microsoft.com/office/powerpoint/2010/main" val="2280320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solenergy.com.ph</a:t>
            </a:r>
            <a:r>
              <a:rPr lang="en-US" dirty="0"/>
              <a:t>/the-rise-of-organic-photovoltaics/</a:t>
            </a:r>
          </a:p>
          <a:p>
            <a:r>
              <a:rPr lang="en-US" dirty="0"/>
              <a:t>Dou2013</a:t>
            </a:r>
          </a:p>
        </p:txBody>
      </p:sp>
    </p:spTree>
    <p:extLst>
      <p:ext uri="{BB962C8B-B14F-4D97-AF65-F5344CB8AC3E}">
        <p14:creationId xmlns:p14="http://schemas.microsoft.com/office/powerpoint/2010/main" val="2785136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311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http://</a:t>
            </a:r>
            <a:r>
              <a:rPr lang="en-US" sz="3600" dirty="0" err="1"/>
              <a:t>www.physics.emory.edu</a:t>
            </a:r>
            <a:r>
              <a:rPr lang="en-US" sz="3600" dirty="0"/>
              <a:t>/faculty/weeks/</a:t>
            </a:r>
            <a:r>
              <a:rPr lang="en-US" sz="3600" dirty="0" err="1"/>
              <a:t>idl</a:t>
            </a:r>
            <a:r>
              <a:rPr lang="en-US" sz="3600" dirty="0"/>
              <a:t>/</a:t>
            </a:r>
            <a:r>
              <a:rPr lang="en-US" sz="3600" dirty="0" err="1"/>
              <a:t>gofr.html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00998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1790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54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604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quare"/>
          <p:cNvSpPr/>
          <p:nvPr/>
        </p:nvSpPr>
        <p:spPr>
          <a:xfrm>
            <a:off x="2375941" y="-23039"/>
            <a:ext cx="8252916" cy="8253667"/>
          </a:xfrm>
          <a:prstGeom prst="rect">
            <a:avLst/>
          </a:prstGeom>
          <a:solidFill>
            <a:srgbClr val="002EA3">
              <a:alpha val="9043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3" name="BoiseState-PrimaryMark-OrangeWhiteOutline-D64309.png" descr="BoiseState-PrimaryMark-OrangeWhiteOutline-D6430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102" y="6509935"/>
            <a:ext cx="3370595" cy="1081016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econdary caption goes here"/>
          <p:cNvSpPr txBox="1">
            <a:spLocks noGrp="1"/>
          </p:cNvSpPr>
          <p:nvPr>
            <p:ph type="body" sz="quarter" idx="13"/>
          </p:nvPr>
        </p:nvSpPr>
        <p:spPr>
          <a:xfrm>
            <a:off x="4245836" y="5071955"/>
            <a:ext cx="4513129" cy="422489"/>
          </a:xfrm>
          <a:prstGeom prst="rect">
            <a:avLst/>
          </a:prstGeom>
        </p:spPr>
        <p:txBody>
          <a:bodyPr anchor="ctr"/>
          <a:lstStyle>
            <a:lvl1pPr defTabSz="361188">
              <a:defRPr sz="2370" i="0"/>
            </a:lvl1pPr>
          </a:lstStyle>
          <a:p>
            <a:r>
              <a:t>Title Subheading</a:t>
            </a:r>
          </a:p>
        </p:txBody>
      </p:sp>
      <p:sp>
        <p:nvSpPr>
          <p:cNvPr id="15" name="Click to add heading"/>
          <p:cNvSpPr>
            <a:spLocks noGrp="1"/>
          </p:cNvSpPr>
          <p:nvPr>
            <p:ph type="body" sz="quarter" idx="14"/>
          </p:nvPr>
        </p:nvSpPr>
        <p:spPr>
          <a:xfrm>
            <a:off x="3645094" y="706078"/>
            <a:ext cx="5714612" cy="4189688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1400"/>
              </a:spcBef>
              <a:defRPr sz="4200" i="0" cap="all"/>
            </a:lvl1pPr>
          </a:lstStyle>
          <a:p>
            <a:r>
              <a:t>Click to add heading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Whi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quare"/>
          <p:cNvSpPr/>
          <p:nvPr/>
        </p:nvSpPr>
        <p:spPr>
          <a:xfrm>
            <a:off x="2374900" y="-2230"/>
            <a:ext cx="8255000" cy="8255001"/>
          </a:xfrm>
          <a:prstGeom prst="rect">
            <a:avLst/>
          </a:prstGeom>
          <a:solidFill>
            <a:srgbClr val="FFFFFF">
              <a:alpha val="9043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35" name="boisestate-primarylogo-2color.png" descr="boisestate-primarylogo-2colo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592" y="6522173"/>
            <a:ext cx="3283615" cy="99594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econdary caption goes here"/>
          <p:cNvSpPr txBox="1">
            <a:spLocks noGrp="1"/>
          </p:cNvSpPr>
          <p:nvPr>
            <p:ph type="body" sz="quarter" idx="13"/>
          </p:nvPr>
        </p:nvSpPr>
        <p:spPr>
          <a:xfrm>
            <a:off x="4486417" y="5083292"/>
            <a:ext cx="4031966" cy="399816"/>
          </a:xfrm>
          <a:prstGeom prst="rect">
            <a:avLst/>
          </a:prstGeom>
        </p:spPr>
        <p:txBody>
          <a:bodyPr wrap="none" lIns="27092" tIns="27092" rIns="27092" bIns="27092" anchor="ctr">
            <a:spAutoFit/>
          </a:bodyPr>
          <a:lstStyle>
            <a:lvl1pPr>
              <a:defRPr sz="2400" i="0">
                <a:solidFill>
                  <a:srgbClr val="D84200"/>
                </a:solidFill>
              </a:defRPr>
            </a:lvl1pPr>
          </a:lstStyle>
          <a:p>
            <a:r>
              <a:t>Secondary caption goes here</a:t>
            </a:r>
          </a:p>
        </p:txBody>
      </p:sp>
      <p:sp>
        <p:nvSpPr>
          <p:cNvPr id="37" name="Click to add heading"/>
          <p:cNvSpPr txBox="1">
            <a:spLocks noGrp="1"/>
          </p:cNvSpPr>
          <p:nvPr>
            <p:ph type="body" sz="quarter" idx="14"/>
          </p:nvPr>
        </p:nvSpPr>
        <p:spPr>
          <a:xfrm>
            <a:off x="4141142" y="1696132"/>
            <a:ext cx="4722516" cy="1255936"/>
          </a:xfrm>
          <a:prstGeom prst="rect">
            <a:avLst/>
          </a:prstGeom>
        </p:spPr>
        <p:txBody>
          <a:bodyPr lIns="27092" tIns="27092" rIns="27092" bIns="27092" anchor="ctr">
            <a:spAutoFit/>
          </a:bodyPr>
          <a:lstStyle>
            <a:lvl1pPr>
              <a:spcBef>
                <a:spcPts val="1400"/>
              </a:spcBef>
              <a:defRPr sz="4200" i="0" cap="all">
                <a:solidFill>
                  <a:srgbClr val="002EA3"/>
                </a:solidFill>
              </a:defRPr>
            </a:lvl1pPr>
          </a:lstStyle>
          <a:p>
            <a:r>
              <a:t>Click to add heading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"/>
          <p:cNvSpPr txBox="1">
            <a:spLocks noGrp="1"/>
          </p:cNvSpPr>
          <p:nvPr>
            <p:ph type="body" sz="quarter" idx="13"/>
          </p:nvPr>
        </p:nvSpPr>
        <p:spPr>
          <a:xfrm>
            <a:off x="5793292" y="399485"/>
            <a:ext cx="1418216" cy="572630"/>
          </a:xfrm>
          <a:prstGeom prst="rect">
            <a:avLst/>
          </a:prstGeom>
        </p:spPr>
        <p:txBody>
          <a:bodyPr wrap="none" lIns="27092" tIns="27092" rIns="27092" bIns="27092" anchor="ctr">
            <a:spAutoFit/>
          </a:bodyPr>
          <a:lstStyle/>
          <a:p>
            <a:pPr>
              <a:defRPr sz="3600" b="1" i="0" cap="all" spc="360">
                <a:solidFill>
                  <a:srgbClr val="002EA3"/>
                </a:solidFill>
              </a:defRPr>
            </a:pPr>
            <a:endParaRPr/>
          </a:p>
        </p:txBody>
      </p:sp>
      <p:pic>
        <p:nvPicPr>
          <p:cNvPr id="46" name="boisestate-B-2color.png" descr="boisestate-B-2color.png"/>
          <p:cNvPicPr>
            <a:picLocks noChangeAspect="1"/>
          </p:cNvPicPr>
          <p:nvPr/>
        </p:nvPicPr>
        <p:blipFill>
          <a:blip r:embed="rId3"/>
          <a:srcRect t="5599" b="5599"/>
          <a:stretch>
            <a:fillRect/>
          </a:stretch>
        </p:blipFill>
        <p:spPr>
          <a:xfrm>
            <a:off x="11963400" y="8889999"/>
            <a:ext cx="1019821" cy="783962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ext"/>
          <p:cNvSpPr txBox="1"/>
          <p:nvPr/>
        </p:nvSpPr>
        <p:spPr>
          <a:xfrm>
            <a:off x="6070748" y="4640039"/>
            <a:ext cx="765635" cy="473522"/>
          </a:xfrm>
          <a:prstGeom prst="rect">
            <a:avLst/>
          </a:prstGeom>
          <a:ln w="12700">
            <a:miter lim="400000"/>
          </a:ln>
        </p:spPr>
        <p:txBody>
          <a:bodyPr wrap="none" lIns="27092" tIns="27092" rIns="27092" bIns="27092" anchor="ctr">
            <a:spAutoFit/>
          </a:bodyPr>
          <a:lstStyle/>
          <a:p>
            <a:endParaRPr/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with Caption  Box &amp; Text Oran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Image"/>
          <p:cNvSpPr>
            <a:spLocks noGrp="1"/>
          </p:cNvSpPr>
          <p:nvPr>
            <p:ph type="pic" idx="13"/>
          </p:nvPr>
        </p:nvSpPr>
        <p:spPr>
          <a:xfrm>
            <a:off x="-2972" y="-18858"/>
            <a:ext cx="5886294" cy="979137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6" name="Rectangle"/>
          <p:cNvSpPr/>
          <p:nvPr/>
        </p:nvSpPr>
        <p:spPr>
          <a:xfrm>
            <a:off x="5016500" y="5156200"/>
            <a:ext cx="7240951" cy="3261308"/>
          </a:xfrm>
          <a:prstGeom prst="rect">
            <a:avLst/>
          </a:prstGeom>
          <a:solidFill>
            <a:srgbClr val="D842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587022">
              <a:spcBef>
                <a:spcPts val="1400"/>
              </a:spcBef>
              <a:defRPr sz="4200" cap="all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7" name="boisestate-B-orange-whiteoutline.png" descr="boisestate-B-orange-whiteoutline.png"/>
          <p:cNvPicPr>
            <a:picLocks noChangeAspect="1"/>
          </p:cNvPicPr>
          <p:nvPr/>
        </p:nvPicPr>
        <p:blipFill>
          <a:blip r:embed="rId2"/>
          <a:srcRect t="5676" b="5676"/>
          <a:stretch>
            <a:fillRect/>
          </a:stretch>
        </p:blipFill>
        <p:spPr>
          <a:xfrm>
            <a:off x="68579" y="8891711"/>
            <a:ext cx="1019266" cy="782170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Lorem ipsum dolor sit amet."/>
          <p:cNvSpPr txBox="1">
            <a:spLocks noGrp="1"/>
          </p:cNvSpPr>
          <p:nvPr>
            <p:ph type="body" sz="quarter" idx="14"/>
          </p:nvPr>
        </p:nvSpPr>
        <p:spPr>
          <a:xfrm>
            <a:off x="6412305" y="900511"/>
            <a:ext cx="5519634" cy="1034073"/>
          </a:xfrm>
          <a:prstGeom prst="rect">
            <a:avLst/>
          </a:prstGeom>
        </p:spPr>
        <p:txBody>
          <a:bodyPr anchor="ctr"/>
          <a:lstStyle>
            <a:lvl1pPr algn="l">
              <a:spcBef>
                <a:spcPts val="1400"/>
              </a:spcBef>
              <a:defRPr sz="3000" b="1" i="0" cap="all">
                <a:solidFill>
                  <a:srgbClr val="002EA3"/>
                </a:solidFill>
              </a:defRPr>
            </a:lvl1pPr>
          </a:lstStyle>
          <a:p>
            <a:r>
              <a:t>Photo Heading</a:t>
            </a:r>
          </a:p>
        </p:txBody>
      </p:sp>
      <p:sp>
        <p:nvSpPr>
          <p:cNvPr id="59" name="Quisque sagittis lorem id urna pretium, mattis feugiat erat finibus. Sed sit amet aliquet ante, nec rutrum libero."/>
          <p:cNvSpPr txBox="1">
            <a:spLocks noGrp="1"/>
          </p:cNvSpPr>
          <p:nvPr>
            <p:ph type="body" sz="quarter" idx="15"/>
          </p:nvPr>
        </p:nvSpPr>
        <p:spPr>
          <a:xfrm>
            <a:off x="6425005" y="1830290"/>
            <a:ext cx="5886294" cy="2576378"/>
          </a:xfrm>
          <a:prstGeom prst="rect">
            <a:avLst/>
          </a:prstGeom>
        </p:spPr>
        <p:txBody>
          <a:bodyPr anchor="ctr"/>
          <a:lstStyle>
            <a:lvl1pPr algn="l" defTabSz="325120">
              <a:defRPr sz="3400" i="0">
                <a:solidFill>
                  <a:srgbClr val="3C4542"/>
                </a:solidFill>
              </a:defRPr>
            </a:lvl1pPr>
          </a:lstStyle>
          <a:p>
            <a:r>
              <a:t>Lorem ipsum dolor sit amet, consectetur adipiscing elit. Quisque sagittis lorem id urna pretium, mattis feugiat erat finibus.</a:t>
            </a:r>
          </a:p>
        </p:txBody>
      </p:sp>
      <p:sp>
        <p:nvSpPr>
          <p:cNvPr id="60" name="Text"/>
          <p:cNvSpPr txBox="1">
            <a:spLocks noGrp="1"/>
          </p:cNvSpPr>
          <p:nvPr>
            <p:ph type="body" sz="quarter" idx="16"/>
          </p:nvPr>
        </p:nvSpPr>
        <p:spPr>
          <a:xfrm>
            <a:off x="5362990" y="5396520"/>
            <a:ext cx="6547970" cy="535360"/>
          </a:xfrm>
          <a:prstGeom prst="rect">
            <a:avLst/>
          </a:prstGeom>
        </p:spPr>
        <p:txBody>
          <a:bodyPr lIns="27092" tIns="27092" rIns="27092" bIns="27092" anchor="ctr">
            <a:spAutoFit/>
          </a:bodyPr>
          <a:lstStyle/>
          <a:p>
            <a:pPr algn="l">
              <a:defRPr sz="3400"/>
            </a:pPr>
            <a:endParaRPr/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with Caption  Box &amp; Text Blu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>
            <a:spLocks noGrp="1"/>
          </p:cNvSpPr>
          <p:nvPr>
            <p:ph type="pic" idx="13"/>
          </p:nvPr>
        </p:nvSpPr>
        <p:spPr>
          <a:xfrm>
            <a:off x="7116974" y="-23206"/>
            <a:ext cx="5924590" cy="980694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Rectangle"/>
          <p:cNvSpPr/>
          <p:nvPr/>
        </p:nvSpPr>
        <p:spPr>
          <a:xfrm>
            <a:off x="1127427" y="5207000"/>
            <a:ext cx="7368873" cy="3280836"/>
          </a:xfrm>
          <a:prstGeom prst="rect">
            <a:avLst/>
          </a:prstGeom>
          <a:solidFill>
            <a:srgbClr val="002EA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587022">
              <a:spcBef>
                <a:spcPts val="1400"/>
              </a:spcBef>
              <a:defRPr sz="4200" cap="all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" name="Lorem ipsum dolor sit amet."/>
          <p:cNvSpPr txBox="1">
            <a:spLocks noGrp="1"/>
          </p:cNvSpPr>
          <p:nvPr>
            <p:ph type="body" sz="quarter" idx="14"/>
          </p:nvPr>
        </p:nvSpPr>
        <p:spPr>
          <a:xfrm>
            <a:off x="818553" y="1194595"/>
            <a:ext cx="5519635" cy="1095589"/>
          </a:xfrm>
          <a:prstGeom prst="rect">
            <a:avLst/>
          </a:prstGeom>
        </p:spPr>
        <p:txBody>
          <a:bodyPr anchor="ctr"/>
          <a:lstStyle>
            <a:lvl1pPr algn="l">
              <a:spcBef>
                <a:spcPts val="1400"/>
              </a:spcBef>
              <a:defRPr sz="3000" b="1" i="0" cap="all">
                <a:solidFill>
                  <a:srgbClr val="002EA3"/>
                </a:solidFill>
              </a:defRPr>
            </a:lvl1pPr>
          </a:lstStyle>
          <a:p>
            <a:r>
              <a:t>Photo Heading</a:t>
            </a:r>
          </a:p>
        </p:txBody>
      </p:sp>
      <p:sp>
        <p:nvSpPr>
          <p:cNvPr id="71" name="Quisque sagittis lorem id urna pretium, mattis feugiat erat finibus. Sed sit amet aliquet ante, nec rutrum libero."/>
          <p:cNvSpPr txBox="1">
            <a:spLocks noGrp="1"/>
          </p:cNvSpPr>
          <p:nvPr>
            <p:ph type="body" sz="quarter" idx="15"/>
          </p:nvPr>
        </p:nvSpPr>
        <p:spPr>
          <a:xfrm>
            <a:off x="831253" y="2166585"/>
            <a:ext cx="5924591" cy="2436282"/>
          </a:xfrm>
          <a:prstGeom prst="rect">
            <a:avLst/>
          </a:prstGeom>
        </p:spPr>
        <p:txBody>
          <a:bodyPr anchor="ctr"/>
          <a:lstStyle>
            <a:lvl1pPr algn="l" defTabSz="308863">
              <a:defRPr sz="3230" i="0">
                <a:solidFill>
                  <a:srgbClr val="3C4542"/>
                </a:solidFill>
              </a:defRPr>
            </a:lvl1pPr>
          </a:lstStyle>
          <a:p>
            <a:r>
              <a:t>Lorem ipsum dolor sit amet, consectetur adipiscing elit. Quisque sagittis lorem id urna pretium, mattis feugiat erat finibus.</a:t>
            </a:r>
          </a:p>
        </p:txBody>
      </p:sp>
      <p:sp>
        <p:nvSpPr>
          <p:cNvPr id="72" name="Text"/>
          <p:cNvSpPr txBox="1">
            <a:spLocks noGrp="1"/>
          </p:cNvSpPr>
          <p:nvPr>
            <p:ph type="body" sz="quarter" idx="16"/>
          </p:nvPr>
        </p:nvSpPr>
        <p:spPr>
          <a:xfrm>
            <a:off x="1425990" y="5421920"/>
            <a:ext cx="6771747" cy="535360"/>
          </a:xfrm>
          <a:prstGeom prst="rect">
            <a:avLst/>
          </a:prstGeom>
        </p:spPr>
        <p:txBody>
          <a:bodyPr lIns="27092" tIns="27092" rIns="27092" bIns="27092" anchor="ctr">
            <a:spAutoFit/>
          </a:bodyPr>
          <a:lstStyle/>
          <a:p>
            <a:pPr algn="l">
              <a:defRPr sz="3400"/>
            </a:pPr>
            <a:endParaRPr/>
          </a:p>
        </p:txBody>
      </p:sp>
      <p:pic>
        <p:nvPicPr>
          <p:cNvPr id="73" name="boisestate-B-orange-whiteoutline.png" descr="boisestate-B-orange-whiteoutline.png"/>
          <p:cNvPicPr>
            <a:picLocks noChangeAspect="1"/>
          </p:cNvPicPr>
          <p:nvPr/>
        </p:nvPicPr>
        <p:blipFill>
          <a:blip r:embed="rId2"/>
          <a:srcRect t="5676" b="5676"/>
          <a:stretch>
            <a:fillRect/>
          </a:stretch>
        </p:blipFill>
        <p:spPr>
          <a:xfrm>
            <a:off x="11963400" y="8891711"/>
            <a:ext cx="1019266" cy="782170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3385" y="3611879"/>
            <a:ext cx="10464804" cy="2136989"/>
          </a:xfrm>
          <a:prstGeom prst="rect">
            <a:avLst/>
          </a:prstGeom>
        </p:spPr>
        <p:txBody>
          <a:bodyPr anchor="ctr"/>
          <a:lstStyle>
            <a:lvl1pPr>
              <a:defRPr sz="6800" i="0" cap="all" spc="340"/>
            </a:lvl1pPr>
          </a:lstStyle>
          <a:p>
            <a:r>
              <a:t>“Quote”</a:t>
            </a:r>
          </a:p>
        </p:txBody>
      </p:sp>
      <p:sp>
        <p:nvSpPr>
          <p:cNvPr id="82" name="Text"/>
          <p:cNvSpPr txBox="1">
            <a:spLocks noGrp="1"/>
          </p:cNvSpPr>
          <p:nvPr>
            <p:ph type="body" sz="quarter" idx="14"/>
          </p:nvPr>
        </p:nvSpPr>
        <p:spPr>
          <a:xfrm>
            <a:off x="6210089" y="7851477"/>
            <a:ext cx="584622" cy="375246"/>
          </a:xfrm>
          <a:prstGeom prst="rect">
            <a:avLst/>
          </a:prstGeom>
        </p:spPr>
        <p:txBody>
          <a:bodyPr wrap="none" lIns="27092" tIns="27092" rIns="27092" bIns="27092" anchor="ctr">
            <a:spAutoFit/>
          </a:bodyPr>
          <a:lstStyle/>
          <a:p>
            <a:endParaRPr/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3385" y="3611879"/>
            <a:ext cx="10464804" cy="2136989"/>
          </a:xfrm>
          <a:prstGeom prst="rect">
            <a:avLst/>
          </a:prstGeom>
        </p:spPr>
        <p:txBody>
          <a:bodyPr anchor="ctr"/>
          <a:lstStyle>
            <a:lvl1pPr>
              <a:defRPr sz="6800" i="0" cap="all" spc="340"/>
            </a:lvl1pPr>
          </a:lstStyle>
          <a:p>
            <a:r>
              <a:t>“Quote”</a:t>
            </a:r>
          </a:p>
        </p:txBody>
      </p:sp>
      <p:sp>
        <p:nvSpPr>
          <p:cNvPr id="91" name="Text"/>
          <p:cNvSpPr txBox="1">
            <a:spLocks noGrp="1"/>
          </p:cNvSpPr>
          <p:nvPr>
            <p:ph type="body" sz="quarter" idx="14"/>
          </p:nvPr>
        </p:nvSpPr>
        <p:spPr>
          <a:xfrm>
            <a:off x="6210089" y="8181677"/>
            <a:ext cx="584622" cy="375246"/>
          </a:xfrm>
          <a:prstGeom prst="rect">
            <a:avLst/>
          </a:prstGeom>
        </p:spPr>
        <p:txBody>
          <a:bodyPr wrap="none" lIns="27092" tIns="27092" rIns="27092" bIns="27092" anchor="ctr">
            <a:spAutoFit/>
          </a:bodyPr>
          <a:lstStyle/>
          <a:p>
            <a:endParaRPr/>
          </a:p>
        </p:txBody>
      </p:sp>
      <p:pic>
        <p:nvPicPr>
          <p:cNvPr id="92" name="boisestate-B-orange-whiteoutline.png" descr="boisestate-B-orange-whiteoutline.png"/>
          <p:cNvPicPr>
            <a:picLocks noChangeAspect="1"/>
          </p:cNvPicPr>
          <p:nvPr/>
        </p:nvPicPr>
        <p:blipFill>
          <a:blip r:embed="rId3"/>
          <a:srcRect t="5676" b="5676"/>
          <a:stretch>
            <a:fillRect/>
          </a:stretch>
        </p:blipFill>
        <p:spPr>
          <a:xfrm>
            <a:off x="11968479" y="8891711"/>
            <a:ext cx="1019266" cy="78217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boisestate-B-orange-whiteoutline.png" descr="boisestate-B-orange-whiteoutline.png"/>
          <p:cNvPicPr>
            <a:picLocks noChangeAspect="1"/>
          </p:cNvPicPr>
          <p:nvPr/>
        </p:nvPicPr>
        <p:blipFill>
          <a:blip r:embed="rId3"/>
          <a:srcRect t="5676" b="5676"/>
          <a:stretch>
            <a:fillRect/>
          </a:stretch>
        </p:blipFill>
        <p:spPr>
          <a:xfrm>
            <a:off x="11963400" y="8891711"/>
            <a:ext cx="1019266" cy="782170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Signature Mark Slid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BoiseState-PrimaryMark-OrangeWhiteOutline-D64309.png" descr="BoiseState-PrimaryMark-OrangeWhiteOutline-D6430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382" y="3465309"/>
            <a:ext cx="8802037" cy="2822982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oisestate-B-blue-whiteoutline.png" descr="boisestate-B-blue-whiteoutline.png"/>
          <p:cNvPicPr>
            <a:picLocks noChangeAspect="1"/>
          </p:cNvPicPr>
          <p:nvPr/>
        </p:nvPicPr>
        <p:blipFill>
          <a:blip r:embed="rId12"/>
          <a:srcRect t="5559" b="5559"/>
          <a:stretch>
            <a:fillRect/>
          </a:stretch>
        </p:blipFill>
        <p:spPr>
          <a:xfrm>
            <a:off x="11963400" y="8889999"/>
            <a:ext cx="1016000" cy="781725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948462" y="731519"/>
            <a:ext cx="10403841" cy="3099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269999" y="7646245"/>
            <a:ext cx="10464803" cy="397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320106" y="8753835"/>
            <a:ext cx="3034454" cy="57261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defTabSz="587022">
              <a:defRPr sz="3400" i="1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9" r:id="rId8"/>
    <p:sldLayoutId id="2147483660" r:id="rId9"/>
  </p:sldLayoutIdLst>
  <p:transition spd="med"/>
  <p:txStyles>
    <p:titleStyle>
      <a:lvl1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emf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png"/><Relationship Id="rId5" Type="http://schemas.openxmlformats.org/officeDocument/2006/relationships/image" Target="../media/image30.gif"/><Relationship Id="rId4" Type="http://schemas.openxmlformats.org/officeDocument/2006/relationships/image" Target="../media/image29.gif"/><Relationship Id="rId9" Type="http://schemas.openxmlformats.org/officeDocument/2006/relationships/image" Target="../media/image34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2.jpeg"/><Relationship Id="rId5" Type="http://schemas.openxmlformats.org/officeDocument/2006/relationships/image" Target="../media/image41.png"/><Relationship Id="rId10" Type="http://schemas.openxmlformats.org/officeDocument/2006/relationships/image" Target="../media/image46.png"/><Relationship Id="rId4" Type="http://schemas.openxmlformats.org/officeDocument/2006/relationships/image" Target="../media/image40.svg"/><Relationship Id="rId9" Type="http://schemas.openxmlformats.org/officeDocument/2006/relationships/image" Target="../media/image4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7" Type="http://schemas.openxmlformats.org/officeDocument/2006/relationships/image" Target="../media/image26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BoiseState-PrimaryMark-OrangeWhiteOutline-D64309.png" descr="BoiseState-PrimaryMark-OrangeWhiteOutline-D643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7102" y="6509935"/>
            <a:ext cx="3370595" cy="1081016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Secondary caption goes here"/>
          <p:cNvSpPr txBox="1">
            <a:spLocks noGrp="1"/>
          </p:cNvSpPr>
          <p:nvPr>
            <p:ph type="body" idx="13"/>
          </p:nvPr>
        </p:nvSpPr>
        <p:spPr>
          <a:xfrm>
            <a:off x="4239769" y="5167536"/>
            <a:ext cx="4513129" cy="106949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September 22, 2020</a:t>
            </a:r>
          </a:p>
          <a:p>
            <a:r>
              <a:rPr lang="en-US" dirty="0"/>
              <a:t>Jenny W. </a:t>
            </a:r>
            <a:r>
              <a:rPr lang="en-US" dirty="0" err="1"/>
              <a:t>Fothergill</a:t>
            </a:r>
            <a:endParaRPr lang="en-US" dirty="0"/>
          </a:p>
        </p:txBody>
      </p:sp>
      <p:sp>
        <p:nvSpPr>
          <p:cNvPr id="142" name="Click to add heading"/>
          <p:cNvSpPr>
            <a:spLocks noGrp="1"/>
          </p:cNvSpPr>
          <p:nvPr>
            <p:ph type="body" idx="14"/>
          </p:nvPr>
        </p:nvSpPr>
        <p:spPr>
          <a:xfrm>
            <a:off x="2552131" y="706077"/>
            <a:ext cx="7902054" cy="446145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cap="none" dirty="0">
                <a:cs typeface="Arial" panose="020B0604020202020204" pitchFamily="34" charset="0"/>
              </a:rPr>
              <a:t>Advancing Organic Photovoltaics with Infrastructure for Transferable, Reproducible, Useable, and Extensible (TRUE) Multiscale Models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5105" y="381445"/>
            <a:ext cx="3414607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Coarse Graining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78865703-DCDA-C644-8BA4-70EAF6C9C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36" y="1611474"/>
            <a:ext cx="11481596" cy="6659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01747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8A702C-DAD2-2242-AB33-427B8D9326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298" y="796193"/>
            <a:ext cx="7421418" cy="5762158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49265" y="381445"/>
            <a:ext cx="6005060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Iterative Boltzmann Inversion</a:t>
            </a:r>
          </a:p>
        </p:txBody>
      </p:sp>
      <p:pic>
        <p:nvPicPr>
          <p:cNvPr id="1026" name="Picture 2" descr="disks">
            <a:extLst>
              <a:ext uri="{FF2B5EF4-FFF2-40B4-BE49-F238E27FC236}">
                <a16:creationId xmlns:a16="http://schemas.microsoft.com/office/drawing/2014/main" id="{9C13A706-8D1E-7545-9E17-6B5D7024C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35" y="381445"/>
            <a:ext cx="3177640" cy="359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 of r">
            <a:extLst>
              <a:ext uri="{FF2B5EF4-FFF2-40B4-BE49-F238E27FC236}">
                <a16:creationId xmlns:a16="http://schemas.microsoft.com/office/drawing/2014/main" id="{5B66EAB5-FBC5-1E4A-9936-4A2871FDF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338" y="2729346"/>
            <a:ext cx="3246457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7DEC60C-EB06-E44D-A829-DD0F9C003806}"/>
                  </a:ext>
                </a:extLst>
              </p:cNvPr>
              <p:cNvSpPr txBox="1"/>
              <p:nvPr/>
            </p:nvSpPr>
            <p:spPr>
              <a:xfrm>
                <a:off x="6483273" y="6673335"/>
                <a:ext cx="3616567" cy="4616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l" defTabSz="457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𝑉</m:t>
                          </m:r>
                        </m:e>
                        <m:sub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0</m:t>
                          </m:r>
                        </m:sub>
                      </m:sSub>
                      <m:d>
                        <m:d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d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𝑟</m:t>
                          </m:r>
                        </m:e>
                      </m:d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=−</m:t>
                      </m:r>
                      <m:sSub>
                        <m:sSub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𝑘</m:t>
                          </m:r>
                        </m:e>
                        <m:sub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𝐵</m:t>
                          </m:r>
                        </m:sub>
                      </m:sSub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𝑇𝑙𝑛𝑔</m:t>
                      </m:r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(</m:t>
                      </m:r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𝑟</m:t>
                      </m:r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)</m:t>
                      </m:r>
                    </m:oMath>
                  </m:oMathPara>
                </a14:m>
                <a:endParaRPr kumimoji="0" lang="en-US" sz="3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7DEC60C-EB06-E44D-A829-DD0F9C0038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3273" y="6673335"/>
                <a:ext cx="3616567" cy="461665"/>
              </a:xfrm>
              <a:prstGeom prst="rect">
                <a:avLst/>
              </a:prstGeom>
              <a:blipFill>
                <a:blip r:embed="rId6"/>
                <a:stretch>
                  <a:fillRect l="-351" r="-1754" b="-41667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B326594-253B-B149-BBB7-7F4354AD57F0}"/>
                  </a:ext>
                </a:extLst>
              </p:cNvPr>
              <p:cNvSpPr txBox="1"/>
              <p:nvPr/>
            </p:nvSpPr>
            <p:spPr>
              <a:xfrm>
                <a:off x="5598543" y="7281750"/>
                <a:ext cx="5386025" cy="9612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l" defTabSz="457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𝑉</m:t>
                          </m:r>
                        </m:e>
                        <m:sub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𝑖</m:t>
                          </m:r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d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𝑟</m:t>
                          </m:r>
                        </m:e>
                      </m:d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=</m:t>
                      </m:r>
                      <m:sSub>
                        <m:sSub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𝑉</m:t>
                          </m:r>
                        </m:e>
                        <m:sub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𝑖</m:t>
                          </m:r>
                        </m:sub>
                      </m:sSub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(</m:t>
                      </m:r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𝑟</m:t>
                      </m:r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)−</m:t>
                      </m:r>
                      <m:sSub>
                        <m:sSub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𝑘</m:t>
                          </m:r>
                        </m:e>
                        <m:sub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𝐵</m:t>
                          </m:r>
                        </m:sub>
                      </m:sSub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𝑇𝑙𝑛</m:t>
                      </m:r>
                      <m:d>
                        <m:d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kumimoji="0" lang="en-US" sz="3000" b="0" i="1" u="none" strike="noStrike" cap="none" spc="0" normalizeH="0" baseline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FillTx/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  <a:sym typeface="Arial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3000" b="0" i="1" u="none" strike="noStrike" cap="none" spc="0" normalizeH="0" baseline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FillTx/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  <a:sym typeface="Arial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kumimoji="0" lang="en-US" sz="3000" b="0" i="1" u="none" strike="noStrike" cap="none" spc="0" normalizeH="0" baseline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FillTx/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  <a:sym typeface="Arial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(</m:t>
                              </m:r>
                              <m: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𝑟</m:t>
                              </m:r>
                              <m: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)</m:t>
                              </m:r>
                            </m:num>
                            <m:den>
                              <m: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𝑔</m:t>
                              </m:r>
                              <m: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(</m:t>
                              </m:r>
                              <m: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𝑟</m:t>
                              </m:r>
                              <m: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)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kumimoji="0" lang="en-US" sz="3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B326594-253B-B149-BBB7-7F4354AD57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43" y="7281750"/>
                <a:ext cx="5386025" cy="961289"/>
              </a:xfrm>
              <a:prstGeom prst="rect">
                <a:avLst/>
              </a:prstGeom>
              <a:blipFill>
                <a:blip r:embed="rId7"/>
                <a:stretch>
                  <a:fillRect l="-943" t="-2667" b="-18667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A1A981A-5416-5C4A-B2BC-3EAD0B39FA31}"/>
                  </a:ext>
                </a:extLst>
              </p:cNvPr>
              <p:cNvSpPr txBox="1"/>
              <p:nvPr/>
            </p:nvSpPr>
            <p:spPr>
              <a:xfrm>
                <a:off x="4342400" y="8173314"/>
                <a:ext cx="7898316" cy="112024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𝑉</m:t>
                          </m:r>
                        </m:e>
                        <m:sub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𝑠</m:t>
                          </m:r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,</m:t>
                          </m:r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𝑖</m:t>
                          </m:r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+1</m:t>
                          </m:r>
                        </m:sub>
                      </m:sSub>
                      <m:d>
                        <m:d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d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𝑟</m:t>
                          </m:r>
                        </m:e>
                      </m:d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=</m:t>
                      </m:r>
                      <m:sSub>
                        <m:sSub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𝑉</m:t>
                          </m:r>
                        </m:e>
                        <m:sub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𝑠</m:t>
                          </m:r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,</m:t>
                          </m:r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𝑖</m:t>
                          </m:r>
                        </m:sub>
                      </m:sSub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(</m:t>
                      </m:r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𝑟</m:t>
                      </m:r>
                      <m:r>
                        <a:rPr kumimoji="0" lang="en-US" sz="30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)−</m:t>
                      </m:r>
                      <m:f>
                        <m:fPr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fPr>
                        <m:num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1</m:t>
                          </m:r>
                        </m:num>
                        <m:den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𝑠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Arial"/>
                                </a:rPr>
                                <m:t>𝛼</m:t>
                              </m:r>
                            </m:e>
                            <m:sub>
                              <m:r>
                                <a:rPr kumimoji="0" lang="en-US" sz="30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𝑠</m:t>
                              </m:r>
                            </m:sub>
                          </m:sSub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(</m:t>
                          </m:r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𝑟</m:t>
                          </m:r>
                          <m:r>
                            <a:rPr kumimoji="0" lang="en-US" sz="30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)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𝑇𝑙𝑛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kumimoji="0" lang="en-US" sz="3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A1A981A-5416-5C4A-B2BC-3EAD0B39FA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2400" y="8173314"/>
                <a:ext cx="7898316" cy="1120243"/>
              </a:xfrm>
              <a:prstGeom prst="rect">
                <a:avLst/>
              </a:prstGeom>
              <a:blipFill>
                <a:blip r:embed="rId8"/>
                <a:stretch>
                  <a:fillRect t="-146067" b="-203371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17415D35-1941-7045-80D0-704810A44F7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84" y="994646"/>
            <a:ext cx="3902349" cy="741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178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77237" y="381445"/>
            <a:ext cx="2850350" cy="608711"/>
          </a:xfrm>
        </p:spPr>
        <p:txBody>
          <a:bodyPr/>
          <a:lstStyle/>
          <a:p>
            <a:r>
              <a:rPr lang="en-US" sz="3600" i="0" dirty="0" err="1">
                <a:solidFill>
                  <a:schemeClr val="tx1"/>
                </a:solidFill>
              </a:rPr>
              <a:t>Backmapping</a:t>
            </a:r>
            <a:endParaRPr lang="en-US" sz="3600" i="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732B27-0A8C-F848-A8AF-414CDF8D5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1072525"/>
            <a:ext cx="9753600" cy="832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9447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E8F95A-A4CF-7847-B00D-56992A1F8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43" y="224653"/>
            <a:ext cx="11455400" cy="8216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F41A84-754D-434F-94F0-81BF33D2D6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05" t="6725" r="4864"/>
          <a:stretch/>
        </p:blipFill>
        <p:spPr>
          <a:xfrm>
            <a:off x="321276" y="1450639"/>
            <a:ext cx="11244135" cy="8302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D5AAC9-277C-9C47-8CBA-0F51A55F2C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6" r="3996"/>
          <a:stretch/>
        </p:blipFill>
        <p:spPr>
          <a:xfrm>
            <a:off x="1" y="2790690"/>
            <a:ext cx="13004800" cy="696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616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0ED84C4B-83F4-CB44-81C3-82D95C17C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252" y="674949"/>
            <a:ext cx="3102274" cy="3102274"/>
          </a:xfrm>
          <a:prstGeom prst="rect">
            <a:avLst/>
          </a:prstGeom>
        </p:spPr>
      </p:pic>
      <p:pic>
        <p:nvPicPr>
          <p:cNvPr id="2050" name="Picture 2" descr="signac palette logo">
            <a:extLst>
              <a:ext uri="{FF2B5EF4-FFF2-40B4-BE49-F238E27FC236}">
                <a16:creationId xmlns:a16="http://schemas.microsoft.com/office/drawing/2014/main" id="{47A23302-E539-254D-B1DC-4436880AE0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8" t="18181" r="13388" b="18561"/>
          <a:stretch/>
        </p:blipFill>
        <p:spPr bwMode="auto">
          <a:xfrm>
            <a:off x="8760260" y="613812"/>
            <a:ext cx="3587313" cy="3099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0CE82F8-CCC1-A64A-B9C7-A3370359B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7776" y="4817164"/>
            <a:ext cx="4332279" cy="210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97D0CE4-E361-F542-B142-436A7402A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256" y="674949"/>
            <a:ext cx="3102274" cy="3102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E129AD-D0BB-DC41-A5F3-1A37CD0F0467}"/>
              </a:ext>
            </a:extLst>
          </p:cNvPr>
          <p:cNvSpPr txBox="1"/>
          <p:nvPr/>
        </p:nvSpPr>
        <p:spPr>
          <a:xfrm>
            <a:off x="6054608" y="4817164"/>
            <a:ext cx="1968820" cy="171670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7092" tIns="27092" rIns="27092" bIns="27092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mBuild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dirty="0" err="1"/>
              <a:t>gsd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dirty="0" err="1"/>
              <a:t>fresnel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18" name="Google Shape;100;p1" descr="sc10_scene0.png">
            <a:extLst>
              <a:ext uri="{FF2B5EF4-FFF2-40B4-BE49-F238E27FC236}">
                <a16:creationId xmlns:a16="http://schemas.microsoft.com/office/drawing/2014/main" id="{46479C7C-74AE-E549-932C-AF66D5EB37D6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448789" y="4849532"/>
            <a:ext cx="4413229" cy="4413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99;p1" descr="sc10_dp0.png">
            <a:extLst>
              <a:ext uri="{FF2B5EF4-FFF2-40B4-BE49-F238E27FC236}">
                <a16:creationId xmlns:a16="http://schemas.microsoft.com/office/drawing/2014/main" id="{690F01BC-4A14-D248-A3E0-DFA1D78C695F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89295" y="5644557"/>
            <a:ext cx="3339555" cy="3339555"/>
          </a:xfrm>
          <a:prstGeom prst="ellipse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2EBD54C-6D94-6042-BF74-7AB1824F7477}"/>
              </a:ext>
            </a:extLst>
          </p:cNvPr>
          <p:cNvSpPr txBox="1"/>
          <p:nvPr/>
        </p:nvSpPr>
        <p:spPr>
          <a:xfrm>
            <a:off x="2526888" y="7056146"/>
            <a:ext cx="2168545" cy="571312"/>
          </a:xfrm>
          <a:prstGeom prst="flowChartAlternateProcess">
            <a:avLst/>
          </a:prstGeom>
          <a:solidFill>
            <a:schemeClr val="bg1">
              <a:alpha val="78000"/>
            </a:schemeClr>
          </a:solidFill>
          <a:ln w="12700" cap="flat">
            <a:noFill/>
            <a:miter lim="400000"/>
          </a:ln>
          <a:effectLst/>
          <a:scene3d>
            <a:camera prst="orthographicFront"/>
            <a:lightRig rig="threePt" dir="t"/>
          </a:scene3d>
          <a:sp3d>
            <a:bevelT w="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7092" tIns="27092" rIns="27092" bIns="27092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GIXStapose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AB327D2D-4640-9C40-90B8-E69A794E7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364" y="7698843"/>
            <a:ext cx="7164888" cy="1430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294575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B1F66C5-CF5E-354B-9030-E5F95C5510CC}"/>
              </a:ext>
            </a:extLst>
          </p:cNvPr>
          <p:cNvSpPr/>
          <p:nvPr/>
        </p:nvSpPr>
        <p:spPr>
          <a:xfrm>
            <a:off x="286084" y="960852"/>
            <a:ext cx="12432631" cy="747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Objective 1: Develop a generalized toolset for coarse-graining and performing simulations of novel molecules for organic photovoltaics</a:t>
            </a:r>
          </a:p>
          <a:p>
            <a:endParaRPr lang="en-US" sz="4000" dirty="0">
              <a:solidFill>
                <a:schemeClr val="tx1"/>
              </a:solidFill>
            </a:endParaRPr>
          </a:p>
          <a:p>
            <a:r>
              <a:rPr lang="en-US" sz="4000" dirty="0">
                <a:solidFill>
                  <a:schemeClr val="tx1"/>
                </a:solidFill>
              </a:rPr>
              <a:t>Objective 2: Develop a general tool to calculate atomistic positions from a coarse-grained morphology</a:t>
            </a:r>
          </a:p>
          <a:p>
            <a:r>
              <a:rPr lang="en-US" sz="4000" dirty="0">
                <a:solidFill>
                  <a:schemeClr val="tx1"/>
                </a:solidFill>
              </a:rPr>
              <a:t> </a:t>
            </a:r>
          </a:p>
          <a:p>
            <a:r>
              <a:rPr lang="en-US" sz="4000" dirty="0">
                <a:solidFill>
                  <a:schemeClr val="tx1"/>
                </a:solidFill>
              </a:rPr>
              <a:t>Objective 3: Predict nanostructures of novel OPV chemistries </a:t>
            </a:r>
          </a:p>
          <a:p>
            <a:endParaRPr lang="en-US" sz="4000" dirty="0">
              <a:solidFill>
                <a:schemeClr val="tx1"/>
              </a:solidFill>
            </a:endParaRPr>
          </a:p>
          <a:p>
            <a:r>
              <a:rPr lang="en-US" sz="4000" dirty="0">
                <a:solidFill>
                  <a:schemeClr val="tx1"/>
                </a:solidFill>
              </a:rPr>
              <a:t>Objective 4: Identify chemical features correlated with robust self-assembly and good charge transport </a:t>
            </a:r>
          </a:p>
        </p:txBody>
      </p:sp>
    </p:spTree>
    <p:extLst>
      <p:ext uri="{BB962C8B-B14F-4D97-AF65-F5344CB8AC3E}">
        <p14:creationId xmlns:p14="http://schemas.microsoft.com/office/powerpoint/2010/main" val="313270296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E1C459-18A5-5348-BC50-F579EBE680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4235" y="381445"/>
            <a:ext cx="11596334" cy="608711"/>
          </a:xfrm>
        </p:spPr>
        <p:txBody>
          <a:bodyPr/>
          <a:lstStyle/>
          <a:p>
            <a:r>
              <a:rPr lang="en-US" sz="3600" i="0" dirty="0" err="1">
                <a:solidFill>
                  <a:schemeClr val="tx1"/>
                </a:solidFill>
              </a:rPr>
              <a:t>GRiTS</a:t>
            </a:r>
            <a:r>
              <a:rPr lang="en-US" sz="3600" i="0" dirty="0">
                <a:solidFill>
                  <a:schemeClr val="tx1"/>
                </a:solidFill>
              </a:rPr>
              <a:t> : Grits Reduce/Restore (</a:t>
            </a:r>
            <a:r>
              <a:rPr lang="en-US" sz="3600" i="0" dirty="0" err="1">
                <a:solidFill>
                  <a:schemeClr val="tx1"/>
                </a:solidFill>
              </a:rPr>
              <a:t>i</a:t>
            </a:r>
            <a:r>
              <a:rPr lang="en-US" sz="3600" i="0" dirty="0">
                <a:solidFill>
                  <a:schemeClr val="tx1"/>
                </a:solidFill>
              </a:rPr>
              <a:t>) Topology with SMILES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922B52-77F7-D64F-9FF9-D21160718EC0}"/>
              </a:ext>
            </a:extLst>
          </p:cNvPr>
          <p:cNvSpPr/>
          <p:nvPr/>
        </p:nvSpPr>
        <p:spPr>
          <a:xfrm>
            <a:off x="3238526" y="4599801"/>
            <a:ext cx="652774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jennyfothergill</a:t>
            </a:r>
            <a:r>
              <a:rPr lang="en-US" dirty="0"/>
              <a:t>/grits</a:t>
            </a:r>
          </a:p>
        </p:txBody>
      </p:sp>
    </p:spTree>
    <p:extLst>
      <p:ext uri="{BB962C8B-B14F-4D97-AF65-F5344CB8AC3E}">
        <p14:creationId xmlns:p14="http://schemas.microsoft.com/office/powerpoint/2010/main" val="210641465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D8229F-4A39-834D-9585-FB2FBB098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56" y="270946"/>
            <a:ext cx="3764602" cy="92117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A1F1B8-EF4E-8F4F-82BB-A9CEDC48EA6D}"/>
              </a:ext>
            </a:extLst>
          </p:cNvPr>
          <p:cNvSpPr txBox="1"/>
          <p:nvPr/>
        </p:nvSpPr>
        <p:spPr>
          <a:xfrm>
            <a:off x="4809644" y="1995572"/>
            <a:ext cx="7287462" cy="3624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7092" tIns="27092" rIns="27092" bIns="27092" numCol="1" spcCol="38100" rtlCol="0" anchor="ctr">
            <a:spAutoFit/>
          </a:bodyPr>
          <a:lstStyle/>
          <a:p>
            <a:r>
              <a:rPr lang="en-US" sz="2000" dirty="0" err="1">
                <a:latin typeface="Courier" pitchFamily="2" charset="0"/>
              </a:rPr>
              <a:t>hexane_sites</a:t>
            </a:r>
            <a:r>
              <a:rPr lang="en-US" sz="2000" dirty="0">
                <a:latin typeface="Courier" pitchFamily="2" charset="0"/>
              </a:rPr>
              <a:t> = [("_A", "C[CH3]"), ("_B", "CC")]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73D4F4-2453-CA45-B4B0-FFA080134B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138" y="4027662"/>
            <a:ext cx="5842474" cy="483436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335BFEA-7618-1A46-916A-F7E27F9325B5}"/>
              </a:ext>
            </a:extLst>
          </p:cNvPr>
          <p:cNvCxnSpPr>
            <a:cxnSpLocks/>
          </p:cNvCxnSpPr>
          <p:nvPr/>
        </p:nvCxnSpPr>
        <p:spPr>
          <a:xfrm flipH="1">
            <a:off x="3911600" y="771854"/>
            <a:ext cx="898044" cy="914706"/>
          </a:xfrm>
          <a:prstGeom prst="straightConnector1">
            <a:avLst/>
          </a:prstGeom>
          <a:noFill/>
          <a:ln w="76200" cap="flat">
            <a:solidFill>
              <a:srgbClr val="00206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3478A47-FBD3-9442-B94F-C2BEB2186A90}"/>
              </a:ext>
            </a:extLst>
          </p:cNvPr>
          <p:cNvCxnSpPr>
            <a:cxnSpLocks/>
          </p:cNvCxnSpPr>
          <p:nvPr/>
        </p:nvCxnSpPr>
        <p:spPr>
          <a:xfrm>
            <a:off x="5293360" y="771854"/>
            <a:ext cx="558800" cy="1148386"/>
          </a:xfrm>
          <a:prstGeom prst="straightConnector1">
            <a:avLst/>
          </a:prstGeom>
          <a:noFill/>
          <a:ln w="76200" cap="flat">
            <a:solidFill>
              <a:srgbClr val="002060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24960" y="325972"/>
            <a:ext cx="6801757" cy="608711"/>
          </a:xfrm>
          <a:solidFill>
            <a:schemeClr val="bg1"/>
          </a:solidFill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These achieve the same result</a:t>
            </a:r>
          </a:p>
        </p:txBody>
      </p:sp>
    </p:spTree>
    <p:extLst>
      <p:ext uri="{BB962C8B-B14F-4D97-AF65-F5344CB8AC3E}">
        <p14:creationId xmlns:p14="http://schemas.microsoft.com/office/powerpoint/2010/main" val="59807278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E1C459-18A5-5348-BC50-F579EBE680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5972" y="381445"/>
            <a:ext cx="772859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this</a:t>
            </a:r>
            <a:endParaRPr lang="en-US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78648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03018" y="381445"/>
            <a:ext cx="1798780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Timeline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868D06B-6A57-6E48-A390-DB27701FC7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1472"/>
            <a:ext cx="13004800" cy="557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50750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585763-31B7-6B44-A05B-33B0E4E56E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2977" y="381445"/>
            <a:ext cx="10818878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Global temperature rise is linked to atmospheric CO</a:t>
            </a:r>
            <a:r>
              <a:rPr lang="en-US" sz="3600" i="0" baseline="-25000" dirty="0">
                <a:solidFill>
                  <a:schemeClr val="tx1"/>
                </a:solidFill>
              </a:rPr>
              <a:t>2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587C8D-99B5-2E45-9EE2-907C2375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5600"/>
            <a:ext cx="130048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6625138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E1C459-18A5-5348-BC50-F579EBE680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5972" y="381445"/>
            <a:ext cx="772859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this</a:t>
            </a:r>
            <a:endParaRPr lang="en-US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167697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B25699-47E1-604E-ADA8-AF9271F592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5212112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10342C-AF97-B345-83CD-C57E3554C0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69998" y="0"/>
            <a:ext cx="10464804" cy="1762226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0412E33-D72F-0543-9D28-19414977C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43" y="4652208"/>
            <a:ext cx="2908969" cy="436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group of shoes on display&#10;&#10;Description automatically generated">
            <a:extLst>
              <a:ext uri="{FF2B5EF4-FFF2-40B4-BE49-F238E27FC236}">
                <a16:creationId xmlns:a16="http://schemas.microsoft.com/office/drawing/2014/main" id="{60C936AF-B95E-EA4B-B30E-7B57E7845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449052" y="1762226"/>
            <a:ext cx="8726905" cy="654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6268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81029-14D3-7E46-A765-C534074E76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19945" y="381445"/>
            <a:ext cx="9364954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Solar accounts for less than 1% of US energy</a:t>
            </a:r>
          </a:p>
        </p:txBody>
      </p:sp>
      <p:pic>
        <p:nvPicPr>
          <p:cNvPr id="3076" name="Picture 4" descr="U.S. Renewable Energy Consumption by Source, 2018">
            <a:extLst>
              <a:ext uri="{FF2B5EF4-FFF2-40B4-BE49-F238E27FC236}">
                <a16:creationId xmlns:a16="http://schemas.microsoft.com/office/drawing/2014/main" id="{86B7BDF0-C7B8-C147-8A8B-9A02EFEE3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346" y="1622612"/>
            <a:ext cx="12516107" cy="650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4412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079F33-C7AF-E645-B272-1FDD7DA08E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0576" y="381445"/>
            <a:ext cx="6543670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OPVs have potential to improve</a:t>
            </a:r>
          </a:p>
        </p:txBody>
      </p:sp>
      <p:pic>
        <p:nvPicPr>
          <p:cNvPr id="4098" name="Picture 2" descr="Chart of PV research-cell efficiency versus years, with 24 curves that all start low to the left and rise approximately linearly to the upper right">
            <a:extLst>
              <a:ext uri="{FF2B5EF4-FFF2-40B4-BE49-F238E27FC236}">
                <a16:creationId xmlns:a16="http://schemas.microsoft.com/office/drawing/2014/main" id="{DAA2D493-3C44-5A49-A0E8-FA0A8E876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2032000"/>
            <a:ext cx="10769600" cy="568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9E05C0-9223-0741-B8FB-9672D9B95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46" y="1143891"/>
            <a:ext cx="11232107" cy="766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0392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3352" y="498893"/>
            <a:ext cx="4568769" cy="1162709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OPV production is </a:t>
            </a:r>
          </a:p>
          <a:p>
            <a:r>
              <a:rPr lang="en-US" sz="3600" i="0" dirty="0">
                <a:solidFill>
                  <a:schemeClr val="tx1"/>
                </a:solidFill>
              </a:rPr>
              <a:t>large scale and cheap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A0DCB4-3712-9C47-9AFA-79E48ED34B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18" y="2194757"/>
            <a:ext cx="8867107" cy="6676410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75714BF2-BD93-7A4E-B84F-A3AE51AA1B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9" r="11455"/>
          <a:stretch/>
        </p:blipFill>
        <p:spPr bwMode="auto">
          <a:xfrm>
            <a:off x="6107154" y="685799"/>
            <a:ext cx="5629922" cy="492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7650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73834" y="381445"/>
            <a:ext cx="9057179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OPV efficiency is strongly linked to structure</a:t>
            </a:r>
          </a:p>
        </p:txBody>
      </p:sp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5695A6E0-F348-3D40-9CC0-4D80F7C478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065" y="1143107"/>
            <a:ext cx="7241101" cy="7467385"/>
          </a:xfrm>
          <a:prstGeom prst="rect">
            <a:avLst/>
          </a:prstGeom>
        </p:spPr>
      </p:pic>
      <p:pic>
        <p:nvPicPr>
          <p:cNvPr id="7" name="Google Shape;109;p13" descr="g4638.png">
            <a:extLst>
              <a:ext uri="{FF2B5EF4-FFF2-40B4-BE49-F238E27FC236}">
                <a16:creationId xmlns:a16="http://schemas.microsoft.com/office/drawing/2014/main" id="{491FB318-5C73-E941-9208-C217241BFD9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0847" y="2059064"/>
            <a:ext cx="4267200" cy="47748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296827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3F25F67-1C67-E44B-AE7B-C7C08E962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5909"/>
            <a:ext cx="13004800" cy="8326370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94208" y="3473931"/>
            <a:ext cx="5216383" cy="670266"/>
          </a:xfrm>
          <a:solidFill>
            <a:schemeClr val="bg1">
              <a:alpha val="80000"/>
            </a:schemeClr>
          </a:solidFill>
        </p:spPr>
        <p:txBody>
          <a:bodyPr/>
          <a:lstStyle/>
          <a:p>
            <a:r>
              <a:rPr lang="en-US" sz="4000" i="0" dirty="0">
                <a:solidFill>
                  <a:schemeClr val="tx1"/>
                </a:solidFill>
              </a:rPr>
              <a:t>Welcome to the “ZOO”</a:t>
            </a:r>
            <a:endParaRPr lang="en-US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56355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F581BA68-239B-4F48-9ECC-DDD0C4B3D7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6052090"/>
              </p:ext>
            </p:extLst>
          </p:nvPr>
        </p:nvGraphicFramePr>
        <p:xfrm>
          <a:off x="0" y="0"/>
          <a:ext cx="13004801" cy="975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873790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29693" y="909396"/>
            <a:ext cx="4209697" cy="608711"/>
          </a:xfrm>
        </p:spPr>
        <p:txBody>
          <a:bodyPr/>
          <a:lstStyle/>
          <a:p>
            <a:r>
              <a:rPr lang="en-US" sz="3600" i="0" dirty="0">
                <a:solidFill>
                  <a:schemeClr val="tx1"/>
                </a:solidFill>
              </a:rPr>
              <a:t>Molecular Dynamics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C8E830-F92B-1042-9200-F5993DA65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53" y="437783"/>
            <a:ext cx="7310585" cy="44390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30A145-79E5-754D-9F7C-ECBC09F4F5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987" y="2802934"/>
            <a:ext cx="7133813" cy="47756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1A8D0C9-A2B1-6E41-AE17-8E3389E7E387}"/>
                  </a:ext>
                </a:extLst>
              </p:cNvPr>
              <p:cNvSpPr txBox="1"/>
              <p:nvPr/>
            </p:nvSpPr>
            <p:spPr>
              <a:xfrm>
                <a:off x="694950" y="5179083"/>
                <a:ext cx="4252061" cy="96680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𝑈</m:t>
                          </m:r>
                        </m:e>
                        <m:sub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𝐿𝐽</m:t>
                          </m:r>
                        </m:sub>
                      </m:sSub>
                      <m:d>
                        <m:d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sym typeface="Arial"/>
                                </a:rPr>
                              </m:ctrlPr>
                            </m:sSubPr>
                            <m:e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sym typeface="Arial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sym typeface="Arial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Arial"/>
                        </a:rPr>
                        <m:t>=4</m:t>
                      </m:r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Cambria Math" panose="02040503050406030204" pitchFamily="18" charset="0"/>
                          <a:sym typeface="Arial"/>
                        </a:rPr>
                        <m:t>𝜀</m:t>
                      </m:r>
                      <m:d>
                        <m:dPr>
                          <m:begChr m:val="["/>
                          <m:endChr m:val="]"/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Arial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𝜎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Arial"/>
                                </a:rPr>
                                <m:t>12</m:t>
                              </m:r>
                            </m:sup>
                          </m:sSup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  <m:t>−</m:t>
                          </m:r>
                          <m:sSup>
                            <m:sSupPr>
                              <m:ctrlP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Arial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𝜎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Arial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kumimoji="0" lang="en-US" sz="3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1A8D0C9-A2B1-6E41-AE17-8E3389E7E3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950" y="5179083"/>
                <a:ext cx="4252061" cy="966803"/>
              </a:xfrm>
              <a:prstGeom prst="rect">
                <a:avLst/>
              </a:prstGeom>
              <a:blipFill>
                <a:blip r:embed="rId4"/>
                <a:stretch>
                  <a:fillRect l="-896" b="-4000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92A0A8C-A550-1944-8737-CE4614ADBE75}"/>
                  </a:ext>
                </a:extLst>
              </p:cNvPr>
              <p:cNvSpPr txBox="1"/>
              <p:nvPr/>
            </p:nvSpPr>
            <p:spPr>
              <a:xfrm>
                <a:off x="1223974" y="6320918"/>
                <a:ext cx="3194015" cy="6914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l" defTabSz="457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𝑉</m:t>
                          </m:r>
                        </m:e>
                        <m:sub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𝑏𝑜𝑛𝑑</m:t>
                          </m:r>
                        </m:sub>
                      </m:sSub>
                      <m:d>
                        <m:d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dPr>
                        <m:e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𝑟</m:t>
                          </m:r>
                        </m:e>
                      </m:d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=</m:t>
                      </m:r>
                      <m:f>
                        <m:f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fPr>
                        <m:num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1</m:t>
                          </m:r>
                        </m:num>
                        <m:den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2</m:t>
                          </m:r>
                        </m:den>
                      </m:f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j-ea"/>
                          <a:cs typeface="+mj-cs"/>
                          <a:sym typeface="Arial"/>
                        </a:rPr>
                        <m:t>𝑘</m:t>
                      </m:r>
                      <m:sSup>
                        <m:sSup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</m:ctrlPr>
                            </m:dPr>
                            <m:e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𝑟</m:t>
                              </m:r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+mj-ea"/>
                                  <a:cs typeface="+mj-cs"/>
                                  <a:sym typeface="Arial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kumimoji="0" lang="en-US" sz="2400" b="0" i="1" u="none" strike="noStrike" cap="none" spc="0" normalizeH="0" baseline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FillTx/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  <a:sym typeface="Arial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400" b="0" i="1" u="none" strike="noStrike" cap="none" spc="0" normalizeH="0" baseline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FillTx/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  <a:sym typeface="Arial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kumimoji="0" lang="en-US" sz="2400" b="0" i="1" u="none" strike="noStrike" cap="none" spc="0" normalizeH="0" baseline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FillTx/>
                                      <a:latin typeface="Cambria Math" panose="02040503050406030204" pitchFamily="18" charset="0"/>
                                      <a:ea typeface="+mj-ea"/>
                                      <a:cs typeface="+mj-cs"/>
                                      <a:sym typeface="Arial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j-ea"/>
                              <a:cs typeface="+mj-cs"/>
                              <a:sym typeface="Arial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kumimoji="0" lang="en-US" sz="3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92A0A8C-A550-1944-8737-CE4614ADBE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3974" y="6320918"/>
                <a:ext cx="3194015" cy="691471"/>
              </a:xfrm>
              <a:prstGeom prst="rect">
                <a:avLst/>
              </a:prstGeom>
              <a:blipFill>
                <a:blip r:embed="rId5"/>
                <a:stretch>
                  <a:fillRect l="-1587" b="-14545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C7B99B9-178D-534D-855F-72BD242FC9B5}"/>
                  </a:ext>
                </a:extLst>
              </p:cNvPr>
              <p:cNvSpPr txBox="1"/>
              <p:nvPr/>
            </p:nvSpPr>
            <p:spPr>
              <a:xfrm>
                <a:off x="1130199" y="7188276"/>
                <a:ext cx="3381567" cy="6914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ctr">
                <a:spAutoFit/>
              </a:bodyPr>
              <a:lstStyle/>
              <a:p>
                <a:pPr marL="0" marR="0" indent="0" algn="l" defTabSz="457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𝑉</m:t>
                          </m:r>
                        </m:e>
                        <m:sub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𝑎𝑛𝑔𝑙𝑒</m:t>
                          </m:r>
                        </m:sub>
                      </m:sSub>
                      <m:d>
                        <m:d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dPr>
                        <m:e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sym typeface="Arial"/>
                            </a:rPr>
                            <m:t>𝜃</m:t>
                          </m:r>
                        </m:e>
                      </m:d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Arial"/>
                        </a:rPr>
                        <m:t>=</m:t>
                      </m:r>
                      <m:f>
                        <m:f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fPr>
                        <m:num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1</m:t>
                          </m:r>
                        </m:num>
                        <m:den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2</m:t>
                          </m:r>
                        </m:den>
                      </m:f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Arial"/>
                        </a:rPr>
                        <m:t>𝑘</m:t>
                      </m:r>
                      <m:sSup>
                        <m:sSup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sym typeface="Arial"/>
                                </a:rPr>
                              </m:ctrlPr>
                            </m:dPr>
                            <m:e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sym typeface="Arial"/>
                                </a:rPr>
                                <m:t>𝜃</m:t>
                              </m:r>
                              <m:r>
                                <a:rPr kumimoji="0" lang="en-US" sz="2400" b="0" i="1" u="none" strike="noStrike" cap="none" spc="0" normalizeH="0" baseline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FillTx/>
                                  <a:latin typeface="Cambria Math" panose="02040503050406030204" pitchFamily="18" charset="0"/>
                                  <a:sym typeface="Arial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kumimoji="0" lang="en-US" sz="2400" b="0" i="1" u="none" strike="noStrike" cap="none" spc="0" normalizeH="0" baseline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FillTx/>
                                      <a:latin typeface="Cambria Math" panose="02040503050406030204" pitchFamily="18" charset="0"/>
                                      <a:sym typeface="Arial"/>
                                    </a:rPr>
                                  </m:ctrlPr>
                                </m:sSubPr>
                                <m:e>
                                  <m:r>
                                    <a:rPr kumimoji="0" lang="en-US" sz="2400" b="0" i="1" u="none" strike="noStrike" cap="none" spc="0" normalizeH="0" baseline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FillTx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sym typeface="Arial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kumimoji="0" lang="en-US" sz="2400" b="0" i="1" u="none" strike="noStrike" cap="none" spc="0" normalizeH="0" baseline="0" smtClean="0">
                                      <a:ln>
                                        <a:noFill/>
                                      </a:ln>
                                      <a:solidFill>
                                        <a:srgbClr val="000000"/>
                                      </a:solidFill>
                                      <a:effectLst/>
                                      <a:uFillTx/>
                                      <a:latin typeface="Cambria Math" panose="02040503050406030204" pitchFamily="18" charset="0"/>
                                      <a:sym typeface="Arial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kumimoji="0" lang="en-US" sz="3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C7B99B9-178D-534D-855F-72BD242FC9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0199" y="7188276"/>
                <a:ext cx="3381567" cy="691471"/>
              </a:xfrm>
              <a:prstGeom prst="rect">
                <a:avLst/>
              </a:prstGeom>
              <a:blipFill>
                <a:blip r:embed="rId6"/>
                <a:stretch>
                  <a:fillRect l="-1124" b="-14545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93171A1-254D-5948-A270-042C98C5A0E3}"/>
                  </a:ext>
                </a:extLst>
              </p:cNvPr>
              <p:cNvSpPr txBox="1"/>
              <p:nvPr/>
            </p:nvSpPr>
            <p:spPr>
              <a:xfrm>
                <a:off x="0" y="8055165"/>
                <a:ext cx="13004800" cy="115313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𝑉</m:t>
                          </m:r>
                        </m:e>
                        <m:sub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𝑑𝑖h𝑒𝑑𝑟𝑎𝑙</m:t>
                          </m:r>
                        </m:sub>
                      </m:sSub>
                      <m:d>
                        <m:d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</m:e>
                      </m:d>
                      <m:r>
                        <a:rPr kumimoji="0" lang="en-US" sz="24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Arial"/>
                        </a:rPr>
                        <m:t>=</m:t>
                      </m:r>
                      <m:f>
                        <m:f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fPr>
                        <m:num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1</m:t>
                          </m:r>
                        </m:num>
                        <m:den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𝑘</m:t>
                          </m:r>
                        </m:e>
                        <m:sub>
                          <m: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kumimoji="0" lang="en-US" sz="24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𝜑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⁡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𝜑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⁡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𝜑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⁡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func>
                            <m:func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𝜑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⁡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endParaRPr kumimoji="0" lang="en-US" sz="3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93171A1-254D-5948-A270-042C98C5A0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8055165"/>
                <a:ext cx="13004800" cy="115313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408919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Verdana"/>
        <a:ea typeface="Verdana"/>
        <a:cs typeface="Verdan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2EA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27092" tIns="27092" rIns="27092" bIns="27092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Verdana"/>
        <a:ea typeface="Verdana"/>
        <a:cs typeface="Verdan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2EA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27092" tIns="27092" rIns="27092" bIns="27092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330</Words>
  <Application>Microsoft Macintosh PowerPoint</Application>
  <PresentationFormat>Custom</PresentationFormat>
  <Paragraphs>51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Cambria Math</vt:lpstr>
      <vt:lpstr>Courier</vt:lpstr>
      <vt:lpstr>Helvetica Neue Medium</vt:lpstr>
      <vt:lpstr>Verdana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Jenny Fothergill</cp:lastModifiedBy>
  <cp:revision>28</cp:revision>
  <dcterms:modified xsi:type="dcterms:W3CDTF">2020-09-09T19:06:54Z</dcterms:modified>
</cp:coreProperties>
</file>